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sldIdLst>
    <p:sldId id="256" r:id="rId2"/>
    <p:sldId id="275" r:id="rId3"/>
    <p:sldId id="276" r:id="rId4"/>
    <p:sldId id="278" r:id="rId5"/>
    <p:sldId id="281" r:id="rId6"/>
    <p:sldId id="287" r:id="rId7"/>
    <p:sldId id="288" r:id="rId8"/>
    <p:sldId id="289" r:id="rId9"/>
    <p:sldId id="290" r:id="rId10"/>
    <p:sldId id="291" r:id="rId11"/>
    <p:sldId id="292" r:id="rId12"/>
    <p:sldId id="293" r:id="rId13"/>
    <p:sldId id="294" r:id="rId14"/>
    <p:sldId id="295" r:id="rId15"/>
    <p:sldId id="296" r:id="rId16"/>
    <p:sldId id="349"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9" r:id="rId39"/>
    <p:sldId id="320" r:id="rId40"/>
    <p:sldId id="318"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45" r:id="rId60"/>
    <p:sldId id="348" r:id="rId61"/>
    <p:sldId id="346" r:id="rId62"/>
    <p:sldId id="347" r:id="rId63"/>
    <p:sldId id="339" r:id="rId64"/>
    <p:sldId id="340" r:id="rId65"/>
    <p:sldId id="351" r:id="rId66"/>
    <p:sldId id="352" r:id="rId67"/>
    <p:sldId id="354" r:id="rId68"/>
    <p:sldId id="353" r:id="rId69"/>
    <p:sldId id="355" r:id="rId70"/>
    <p:sldId id="356" r:id="rId71"/>
    <p:sldId id="342" r:id="rId72"/>
    <p:sldId id="343" r:id="rId73"/>
    <p:sldId id="344" r:id="rId74"/>
    <p:sldId id="274" r:id="rId7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Arial" charset="0"/>
      </a:defRPr>
    </a:lvl1pPr>
    <a:lvl2pPr marL="457200" algn="ctr" rtl="0" fontAlgn="base">
      <a:spcBef>
        <a:spcPct val="0"/>
      </a:spcBef>
      <a:spcAft>
        <a:spcPct val="0"/>
      </a:spcAft>
      <a:defRPr sz="2400" kern="1200">
        <a:solidFill>
          <a:schemeClr val="tx1"/>
        </a:solidFill>
        <a:latin typeface="Arial" charset="0"/>
        <a:ea typeface="+mn-ea"/>
        <a:cs typeface="Arial" charset="0"/>
      </a:defRPr>
    </a:lvl2pPr>
    <a:lvl3pPr marL="914400" algn="ctr" rtl="0" fontAlgn="base">
      <a:spcBef>
        <a:spcPct val="0"/>
      </a:spcBef>
      <a:spcAft>
        <a:spcPct val="0"/>
      </a:spcAft>
      <a:defRPr sz="2400" kern="1200">
        <a:solidFill>
          <a:schemeClr val="tx1"/>
        </a:solidFill>
        <a:latin typeface="Arial" charset="0"/>
        <a:ea typeface="+mn-ea"/>
        <a:cs typeface="Arial" charset="0"/>
      </a:defRPr>
    </a:lvl3pPr>
    <a:lvl4pPr marL="1371600" algn="ctr" rtl="0" fontAlgn="base">
      <a:spcBef>
        <a:spcPct val="0"/>
      </a:spcBef>
      <a:spcAft>
        <a:spcPct val="0"/>
      </a:spcAft>
      <a:defRPr sz="2400" kern="1200">
        <a:solidFill>
          <a:schemeClr val="tx1"/>
        </a:solidFill>
        <a:latin typeface="Arial" charset="0"/>
        <a:ea typeface="+mn-ea"/>
        <a:cs typeface="Arial" charset="0"/>
      </a:defRPr>
    </a:lvl4pPr>
    <a:lvl5pPr marL="1828800" algn="ctr"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3465" autoAdjust="0"/>
  </p:normalViewPr>
  <p:slideViewPr>
    <p:cSldViewPr>
      <p:cViewPr varScale="1">
        <p:scale>
          <a:sx n="85" d="100"/>
          <a:sy n="85" d="100"/>
        </p:scale>
        <p:origin x="-31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7ADD5-D730-449B-BEE8-77F85E5D4CC6}" type="datetimeFigureOut">
              <a:rPr lang="en-US" smtClean="0"/>
              <a:pPr/>
              <a:t>5/28/2010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2C9B4-C844-478A-AB63-5BAF1BB4BD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carta.msn.com/dictionary_1861690521/flow_char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encarta.msn.com/dictionary_/decision%20tree.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smtClean="0"/>
              <a:t>PDFs aren’t going away any time soon, but they are becoming less important. Because we can so easily assemble topics into an outline structure and publish them as PDFs, we essentially get the PDFs as a bonus, without a lot of additional effort. </a:t>
            </a:r>
          </a:p>
          <a:p>
            <a:endParaRPr lang="en-US" smtClean="0"/>
          </a:p>
          <a:p>
            <a:r>
              <a:rPr lang="en-US" smtClean="0"/>
              <a:t>You can definitely create a satisfactory, usable PDF using only topics that are written to work also as standalone topics. You don’t need to include transitional sentences such as “in the next section we will discuss…” or “in chapter two you will learn…” – if users need to know that the other info exists, just add cross-refs to the other topics. In our system, we can never know for sure whether a particular topic will be in “chapter two” or not: that is certainly not the case on the support Web site.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Inquira will go live in the first half of 2010. Inquira report card lets writers know what to improve and what to maintain </a:t>
            </a:r>
          </a:p>
          <a:p>
            <a:endParaRPr lang="en-US" smtClean="0"/>
          </a:p>
          <a:p>
            <a:r>
              <a:rPr lang="en-US" smtClean="0"/>
              <a:t>It can provide detailed metrics such as number of hits per topic, whether a topic is printed, whether a user looks at a topic for less than 30 seconds, and to send writers direct feedback from customers (“Was this topic helpful?”)</a:t>
            </a:r>
          </a:p>
          <a:p>
            <a:endParaRPr lang="en-US" smtClean="0"/>
          </a:p>
          <a:p>
            <a:r>
              <a:rPr lang="en-US" smtClean="0"/>
              <a:t>If we focus on publishing individual topics to the Web, they can easily be updated whenever needed, regardless of release schedules. This has tremendous potential to make our documentation more useful, valuable, and current to our customers.</a:t>
            </a:r>
          </a:p>
          <a:p>
            <a:endParaRPr lang="en-US" smtClean="0"/>
          </a:p>
          <a:p>
            <a:r>
              <a:rPr lang="en-US" smtClean="0"/>
              <a:t>When a topic is published to Inquira it will include topic-owner metadata, and infodev writers or managers will be able to get notifications when there is feedback. </a:t>
            </a:r>
          </a:p>
          <a:p>
            <a:endParaRPr lang="en-US" smtClean="0"/>
          </a:p>
          <a:p>
            <a:r>
              <a:rPr lang="en-US" smtClean="0"/>
              <a:t>Why is this discussion of Inquira relevant to our TOP training? Because it will provide with valuable feedback on a topic basis (not by guide/manual) and help us improve and prioritize our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z="1400" dirty="0" smtClean="0"/>
          </a:p>
        </p:txBody>
      </p:sp>
      <p:sp>
        <p:nvSpPr>
          <p:cNvPr id="98308" name="Slide Number Placeholder 3"/>
          <p:cNvSpPr txBox="1">
            <a:spLocks noGrp="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AF1A7A86-364A-4673-926D-0D1A775C6E64}" type="slidenum">
              <a:rPr lang="en-US" sz="1200"/>
              <a:pPr algn="r" defTabSz="865263"/>
              <a:t>12</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z="1400" dirty="0" smtClean="0"/>
              <a:t>Write only what the customers really need and will use (online stats help with that). We rarely have time to document everything before a release, so we should prioritize on our customer’s highest needs.</a:t>
            </a:r>
          </a:p>
          <a:p>
            <a:endParaRPr lang="en-US" sz="1400" dirty="0" smtClean="0"/>
          </a:p>
          <a:p>
            <a:r>
              <a:rPr lang="en-US" sz="1400" dirty="0" smtClean="0"/>
              <a:t>User’s want answers to questions </a:t>
            </a:r>
          </a:p>
          <a:p>
            <a:r>
              <a:rPr lang="en-US" sz="1400" dirty="0" smtClean="0"/>
              <a:t>They don’t want to read novels –it’s all about what they’re currently trying to do.</a:t>
            </a:r>
          </a:p>
          <a:p>
            <a:endParaRPr lang="en-US" sz="1400" dirty="0" smtClean="0"/>
          </a:p>
          <a:p>
            <a:r>
              <a:rPr lang="en-US" sz="1400" dirty="0" smtClean="0"/>
              <a:t>Keeps Symantec’s assets compatible (the same goal that we have with our software code) – can mix and match anytime. When we publish topics to the support site, for example, support personnel can use them instead of writing separate support topics.</a:t>
            </a:r>
          </a:p>
          <a:p>
            <a:endParaRPr lang="en-US" sz="1400" dirty="0" smtClean="0"/>
          </a:p>
        </p:txBody>
      </p:sp>
      <p:sp>
        <p:nvSpPr>
          <p:cNvPr id="99332" name="Slide Number Placeholder 3"/>
          <p:cNvSpPr txBox="1">
            <a:spLocks noGrp="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9AC70623-37F5-4C0C-8687-1A9AA33C19EE}" type="slidenum">
              <a:rPr lang="en-US" sz="1200"/>
              <a:pPr algn="r" defTabSz="865263"/>
              <a:t>13</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z="1400" dirty="0" smtClean="0"/>
          </a:p>
          <a:p>
            <a:r>
              <a:rPr lang="en-US" sz="1400" dirty="0" smtClean="0"/>
              <a:t>We don’t write this to amuse one another – we write it for the customer to USE</a:t>
            </a:r>
          </a:p>
          <a:p>
            <a:r>
              <a:rPr lang="en-US" sz="1400" dirty="0" smtClean="0"/>
              <a:t>Better docs means we’re meeting customer’s needs &gt; less support calls &gt; better stock price and more money in our 401k!</a:t>
            </a:r>
          </a:p>
          <a:p>
            <a:endParaRPr lang="en-US" sz="1400" dirty="0" smtClean="0"/>
          </a:p>
          <a:p>
            <a:r>
              <a:rPr lang="en-US" sz="1400" dirty="0" smtClean="0"/>
              <a:t>More accurate</a:t>
            </a:r>
          </a:p>
          <a:p>
            <a:r>
              <a:rPr lang="en-US" sz="1400" dirty="0" smtClean="0"/>
              <a:t>Better quality and </a:t>
            </a:r>
            <a:r>
              <a:rPr lang="en-US" sz="1400" dirty="0" err="1" smtClean="0"/>
              <a:t>consitency</a:t>
            </a:r>
            <a:endParaRPr lang="en-US" sz="1400" dirty="0" smtClean="0"/>
          </a:p>
          <a:p>
            <a:r>
              <a:rPr lang="en-US" sz="1400" dirty="0" smtClean="0"/>
              <a:t>Predictable output and navigation (know what to expect of a Admin Guide)</a:t>
            </a:r>
          </a:p>
          <a:p>
            <a:endParaRPr lang="en-US" sz="1400" dirty="0" smtClean="0"/>
          </a:p>
          <a:p>
            <a:r>
              <a:rPr lang="en-US" sz="1400" dirty="0" smtClean="0"/>
              <a:t>ONE VOICE</a:t>
            </a:r>
          </a:p>
          <a:p>
            <a:endParaRPr lang="en-US" sz="1400" dirty="0" smtClean="0"/>
          </a:p>
        </p:txBody>
      </p:sp>
      <p:sp>
        <p:nvSpPr>
          <p:cNvPr id="100356" name="Slide Number Placeholder 3"/>
          <p:cNvSpPr>
            <a:spLocks noGrp="1"/>
          </p:cNvSpPr>
          <p:nvPr>
            <p:ph type="sldNum" sz="quarter" idx="5"/>
          </p:nvPr>
        </p:nvSpPr>
        <p:spPr>
          <a:noFill/>
        </p:spPr>
        <p:txBody>
          <a:bodyPr/>
          <a:lstStyle/>
          <a:p>
            <a:fld id="{A5E9F913-9794-4A4A-BCED-12420B944AC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solidFill>
                  <a:schemeClr val="bg1"/>
                </a:solidFill>
                <a:cs typeface="Arial" charset="0"/>
              </a:rPr>
              <a:t>UCS infrastructure </a:t>
            </a:r>
            <a:r>
              <a:rPr lang="en-US" smtClean="0"/>
              <a:t>Top row = UCS technology stack</a:t>
            </a:r>
          </a:p>
          <a:p>
            <a:r>
              <a:rPr lang="en-US" smtClean="0"/>
              <a:t>Last 3 parts = “end-to-end” process</a:t>
            </a:r>
          </a:p>
          <a:p>
            <a:endParaRPr lang="en-US" smtClean="0"/>
          </a:p>
          <a:p>
            <a:r>
              <a:rPr lang="en-US" smtClean="0">
                <a:solidFill>
                  <a:schemeClr val="bg1"/>
                </a:solidFill>
                <a:cs typeface="Arial" charset="0"/>
              </a:rPr>
              <a:t>Support mission: Accelerate TTM with most efficient processes/technologies for publishing global content</a:t>
            </a:r>
            <a:endParaRPr lang="en-US" smtClean="0"/>
          </a:p>
          <a:p>
            <a:endParaRPr lang="en-US" smtClean="0"/>
          </a:p>
          <a:p>
            <a:r>
              <a:rPr lang="en-US" smtClean="0"/>
              <a:t>Atlas will soon be replaced by Inquira</a:t>
            </a:r>
          </a:p>
          <a:p>
            <a:endParaRPr lang="en-US" smtClean="0"/>
          </a:p>
        </p:txBody>
      </p:sp>
      <p:sp>
        <p:nvSpPr>
          <p:cNvPr id="101380" name="Slide Number Placeholder 3"/>
          <p:cNvSpPr>
            <a:spLocks noGrp="1"/>
          </p:cNvSpPr>
          <p:nvPr>
            <p:ph type="sldNum" sz="quarter" idx="5"/>
          </p:nvPr>
        </p:nvSpPr>
        <p:spPr>
          <a:noFill/>
        </p:spPr>
        <p:txBody>
          <a:bodyPr/>
          <a:lstStyle/>
          <a:p>
            <a:fld id="{A543B5D7-267C-4427-A38B-83FEF3502E1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marL="226954" indent="-226954">
              <a:buFontTx/>
              <a:buAutoNum type="arabicPeriod"/>
            </a:pPr>
            <a:r>
              <a:rPr lang="en-US" dirty="0" smtClean="0"/>
              <a:t>Concept</a:t>
            </a:r>
          </a:p>
          <a:p>
            <a:pPr marL="226954" indent="-226954"/>
            <a:r>
              <a:rPr lang="en-US" dirty="0" smtClean="0"/>
              <a:t>2. Task</a:t>
            </a:r>
          </a:p>
          <a:p>
            <a:pPr marL="226954" indent="-226954"/>
            <a:r>
              <a:rPr lang="en-US" dirty="0" smtClean="0"/>
              <a:t>3. Reference</a:t>
            </a:r>
          </a:p>
          <a:p>
            <a:pPr marL="226954" indent="-226954"/>
            <a:r>
              <a:rPr lang="en-US" dirty="0" smtClean="0"/>
              <a:t>4. Process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DF9F3E15-B18D-4F3B-A93E-0A206F16A382}" type="slidenum">
              <a:rPr lang="en-GB" sz="1200"/>
              <a:pPr algn="r" defTabSz="865263"/>
              <a:t>17</a:t>
            </a:fld>
            <a:endParaRPr lang="en-GB" sz="120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F903276-4AA2-49BE-81A5-18193F90B21E}" type="slidenum">
              <a:rPr lang="en-US" smtClean="0"/>
              <a:pPr/>
              <a:t>18</a:t>
            </a:fld>
            <a:endParaRPr lang="en-US" smtClean="0"/>
          </a:p>
        </p:txBody>
      </p:sp>
      <p:sp>
        <p:nvSpPr>
          <p:cNvPr id="103427" name="Rectangle 2"/>
          <p:cNvSpPr>
            <a:spLocks noGrp="1" noRot="1" noChangeAspect="1" noChangeArrowheads="1" noTextEdit="1"/>
          </p:cNvSpPr>
          <p:nvPr>
            <p:ph type="sldImg"/>
          </p:nvPr>
        </p:nvSpPr>
        <p:spPr>
          <a:xfrm>
            <a:off x="1385888" y="368300"/>
            <a:ext cx="4086225" cy="3065463"/>
          </a:xfrm>
          <a:ln/>
        </p:spPr>
      </p:sp>
      <p:sp>
        <p:nvSpPr>
          <p:cNvPr id="103428" name="Rectangle 3"/>
          <p:cNvSpPr>
            <a:spLocks noGrp="1" noChangeArrowheads="1"/>
          </p:cNvSpPr>
          <p:nvPr>
            <p:ph type="body" idx="1"/>
          </p:nvPr>
        </p:nvSpPr>
        <p:spPr>
          <a:xfrm>
            <a:off x="300762" y="4119946"/>
            <a:ext cx="6256476" cy="4704212"/>
          </a:xfrm>
          <a:noFill/>
          <a:ln/>
        </p:spPr>
        <p:txBody>
          <a:bodyPr/>
          <a:lstStyle/>
          <a:p>
            <a:r>
              <a:rPr lang="en-US" smtClean="0"/>
              <a:t>Key slide: this list of topic characteristics explains the nature of a topic in a concise summary. </a:t>
            </a:r>
          </a:p>
          <a:p>
            <a:endParaRPr lang="en-US" smtClean="0"/>
          </a:p>
          <a:p>
            <a:r>
              <a:rPr lang="en-US" smtClean="0"/>
              <a:t>We’ll be learning more about what the specific structures are a little later.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4A33151-A3A1-4FBD-AC4F-F896F25D53BA}" type="slidenum">
              <a:rPr lang="en-US" smtClean="0"/>
              <a:pPr/>
              <a:t>19</a:t>
            </a:fld>
            <a:endParaRPr lang="en-US" smtClean="0"/>
          </a:p>
        </p:txBody>
      </p:sp>
      <p:sp>
        <p:nvSpPr>
          <p:cNvPr id="104451" name="Rectangle 2"/>
          <p:cNvSpPr>
            <a:spLocks noGrp="1" noRot="1" noChangeAspect="1" noChangeArrowheads="1" noTextEdit="1"/>
          </p:cNvSpPr>
          <p:nvPr>
            <p:ph type="sldImg"/>
          </p:nvPr>
        </p:nvSpPr>
        <p:spPr>
          <a:xfrm>
            <a:off x="1385888" y="368300"/>
            <a:ext cx="4086225" cy="3065463"/>
          </a:xfrm>
          <a:ln/>
        </p:spPr>
      </p:sp>
      <p:sp>
        <p:nvSpPr>
          <p:cNvPr id="104452" name="Rectangle 3"/>
          <p:cNvSpPr>
            <a:spLocks noGrp="1" noChangeArrowheads="1"/>
          </p:cNvSpPr>
          <p:nvPr>
            <p:ph type="body" idx="1"/>
          </p:nvPr>
        </p:nvSpPr>
        <p:spPr>
          <a:xfrm>
            <a:off x="300762" y="4199115"/>
            <a:ext cx="6256476" cy="4625043"/>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4294967295"/>
          </p:nvPr>
        </p:nvSpPr>
        <p:spPr bwMode="auto">
          <a:xfrm>
            <a:off x="3884842" y="0"/>
            <a:ext cx="2971592" cy="316675"/>
          </a:xfrm>
          <a:prstGeom prst="rect">
            <a:avLst/>
          </a:prstGeom>
          <a:noFill/>
          <a:ln>
            <a:miter lim="800000"/>
            <a:headEnd/>
            <a:tailEnd/>
          </a:ln>
        </p:spPr>
        <p:txBody>
          <a:bodyPr lIns="91106" tIns="45553" rIns="91106" bIns="45553"/>
          <a:lstStyle/>
          <a:p>
            <a:pPr defTabSz="865263"/>
            <a:r>
              <a:rPr lang="en-US" dirty="0"/>
              <a:t>May 2-3, 2009</a:t>
            </a:r>
            <a:endParaRPr lang="en-GB" dirty="0"/>
          </a:p>
        </p:txBody>
      </p:sp>
      <p:sp>
        <p:nvSpPr>
          <p:cNvPr id="79875" name="Rectangle 7"/>
          <p:cNvSpPr>
            <a:spLocks noGrp="1" noChangeArrowheads="1"/>
          </p:cNvSpPr>
          <p:nvPr>
            <p:ph type="sldNum" sz="quarter" idx="5"/>
          </p:nvPr>
        </p:nvSpPr>
        <p:spPr>
          <a:noFill/>
        </p:spPr>
        <p:txBody>
          <a:bodyPr/>
          <a:lstStyle/>
          <a:p>
            <a:fld id="{4D60F5B7-9A64-4EDA-A74B-63E72D479C98}" type="slidenum">
              <a:rPr lang="en-GB" smtClean="0"/>
              <a:pPr/>
              <a:t>2</a:t>
            </a:fld>
            <a:endParaRPr lang="en-GB"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41B392-2801-4A1D-B9FC-9E2C715BBFD6}" type="slidenum">
              <a:rPr lang="en-US" smtClean="0"/>
              <a:pPr/>
              <a:t>20</a:t>
            </a:fld>
            <a:endParaRPr lang="en-US" smtClean="0"/>
          </a:p>
        </p:txBody>
      </p:sp>
      <p:sp>
        <p:nvSpPr>
          <p:cNvPr id="105475" name="Rectangle 2"/>
          <p:cNvSpPr>
            <a:spLocks noGrp="1" noRot="1" noChangeAspect="1" noChangeArrowheads="1" noTextEdit="1"/>
          </p:cNvSpPr>
          <p:nvPr>
            <p:ph type="sldImg"/>
          </p:nvPr>
        </p:nvSpPr>
        <p:spPr>
          <a:xfrm>
            <a:off x="1385888" y="368300"/>
            <a:ext cx="4086225" cy="3065463"/>
          </a:xfrm>
          <a:ln/>
        </p:spPr>
      </p:sp>
      <p:sp>
        <p:nvSpPr>
          <p:cNvPr id="105476" name="Rectangle 3"/>
          <p:cNvSpPr>
            <a:spLocks noGrp="1" noChangeArrowheads="1"/>
          </p:cNvSpPr>
          <p:nvPr>
            <p:ph type="body" idx="1"/>
          </p:nvPr>
        </p:nvSpPr>
        <p:spPr>
          <a:xfrm>
            <a:off x="300762" y="3876106"/>
            <a:ext cx="6256476" cy="4948052"/>
          </a:xfrm>
          <a:noFill/>
          <a:ln/>
        </p:spPr>
        <p:txBody>
          <a:bodyPr/>
          <a:lstStyle/>
          <a:p>
            <a:endParaRPr lang="en-US" sz="15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C124ED2-727F-4A54-BCAE-C223658FAE2D}" type="slidenum">
              <a:rPr lang="en-US" smtClean="0"/>
              <a:pPr/>
              <a:t>21</a:t>
            </a:fld>
            <a:endParaRPr lang="en-US" smtClean="0"/>
          </a:p>
        </p:txBody>
      </p:sp>
      <p:sp>
        <p:nvSpPr>
          <p:cNvPr id="106499" name="Rectangle 2"/>
          <p:cNvSpPr>
            <a:spLocks noGrp="1" noRot="1" noChangeAspect="1" noChangeArrowheads="1" noTextEdit="1"/>
          </p:cNvSpPr>
          <p:nvPr>
            <p:ph type="sldImg"/>
          </p:nvPr>
        </p:nvSpPr>
        <p:spPr>
          <a:xfrm>
            <a:off x="1385888" y="368300"/>
            <a:ext cx="4086225" cy="3065463"/>
          </a:xfrm>
          <a:ln/>
        </p:spPr>
      </p:sp>
      <p:sp>
        <p:nvSpPr>
          <p:cNvPr id="106500" name="Rectangle 3"/>
          <p:cNvSpPr>
            <a:spLocks noGrp="1" noChangeArrowheads="1"/>
          </p:cNvSpPr>
          <p:nvPr>
            <p:ph type="body" idx="1"/>
          </p:nvPr>
        </p:nvSpPr>
        <p:spPr>
          <a:xfrm>
            <a:off x="300762" y="4010693"/>
            <a:ext cx="6256476" cy="4813465"/>
          </a:xfrm>
          <a:noFill/>
          <a:ln/>
        </p:spPr>
        <p:txBody>
          <a:bodyPr/>
          <a:lstStyle/>
          <a:p>
            <a:r>
              <a:rPr lang="en-US" sz="1500" dirty="0" smtClean="0"/>
              <a:t>These weren’t developed by or specific to Symantec; these topic types represent standard topic models that are specified for structured writing in schemas used throughout the industry, including DocBook and DITA. </a:t>
            </a:r>
          </a:p>
          <a:p>
            <a:endParaRPr lang="en-US" sz="1500" dirty="0" smtClean="0"/>
          </a:p>
          <a:p>
            <a:r>
              <a:rPr lang="en-US" sz="1500" dirty="0" smtClean="0"/>
              <a:t>In task-based topic architectures, task topics make up the core while concept and reference topics are added specifically to support the tasks.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smtClean="0"/>
              <a:t>We’ll learn more about each topic type in future slides.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txBox="1">
            <a:spLocks noGrp="1" noChangeArrowheads="1"/>
          </p:cNvSpPr>
          <p:nvPr/>
        </p:nvSpPr>
        <p:spPr bwMode="auto">
          <a:xfrm>
            <a:off x="0" y="0"/>
            <a:ext cx="2971592" cy="316675"/>
          </a:xfrm>
          <a:prstGeom prst="rect">
            <a:avLst/>
          </a:prstGeom>
          <a:noFill/>
          <a:ln w="9525">
            <a:noFill/>
            <a:miter lim="800000"/>
            <a:headEnd/>
            <a:tailEnd/>
          </a:ln>
        </p:spPr>
        <p:txBody>
          <a:bodyPr lIns="91106" tIns="45553" rIns="91106" bIns="45553"/>
          <a:lstStyle/>
          <a:p>
            <a:pPr algn="l" defTabSz="865263"/>
            <a:r>
              <a:rPr lang="en-GB" sz="1200" dirty="0"/>
              <a:t>Moving to a content management system: Justification to implementation</a:t>
            </a:r>
          </a:p>
        </p:txBody>
      </p:sp>
      <p:sp>
        <p:nvSpPr>
          <p:cNvPr id="109571" name="Rectangle 3"/>
          <p:cNvSpPr txBox="1">
            <a:spLocks noGrp="1" noChangeArrowheads="1"/>
          </p:cNvSpPr>
          <p:nvPr/>
        </p:nvSpPr>
        <p:spPr bwMode="auto">
          <a:xfrm>
            <a:off x="3884842" y="0"/>
            <a:ext cx="2971592" cy="316675"/>
          </a:xfrm>
          <a:prstGeom prst="rect">
            <a:avLst/>
          </a:prstGeom>
          <a:noFill/>
          <a:ln w="9525">
            <a:noFill/>
            <a:miter lim="800000"/>
            <a:headEnd/>
            <a:tailEnd/>
          </a:ln>
        </p:spPr>
        <p:txBody>
          <a:bodyPr lIns="91106" tIns="45553" rIns="91106" bIns="45553"/>
          <a:lstStyle/>
          <a:p>
            <a:pPr algn="r" defTabSz="865263"/>
            <a:r>
              <a:rPr lang="en-US" sz="1200" dirty="0"/>
              <a:t>May 2-3, 2009</a:t>
            </a:r>
            <a:endParaRPr lang="en-GB" sz="1200" dirty="0"/>
          </a:p>
        </p:txBody>
      </p:sp>
      <p:sp>
        <p:nvSpPr>
          <p:cNvPr id="109572" name="Rectangle 6"/>
          <p:cNvSpPr txBox="1">
            <a:spLocks noGrp="1" noChangeArrowheads="1"/>
          </p:cNvSpPr>
          <p:nvPr/>
        </p:nvSpPr>
        <p:spPr bwMode="auto">
          <a:xfrm>
            <a:off x="0" y="8936578"/>
            <a:ext cx="2971592" cy="205839"/>
          </a:xfrm>
          <a:prstGeom prst="rect">
            <a:avLst/>
          </a:prstGeom>
          <a:noFill/>
          <a:ln w="9525">
            <a:noFill/>
            <a:miter lim="800000"/>
            <a:headEnd/>
            <a:tailEnd/>
          </a:ln>
        </p:spPr>
        <p:txBody>
          <a:bodyPr lIns="91106" tIns="45553" rIns="91106" bIns="45553" anchor="b"/>
          <a:lstStyle/>
          <a:p>
            <a:pPr algn="l" defTabSz="865263"/>
            <a:r>
              <a:rPr lang="en-GB" sz="1200" dirty="0"/>
              <a:t>Uta Bamberger, Alexia Idoura, Katy Mullally</a:t>
            </a:r>
          </a:p>
        </p:txBody>
      </p:sp>
      <p:sp>
        <p:nvSpPr>
          <p:cNvPr id="109573"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837BDC78-8F12-4AE3-A7BC-F9D1F07D7111}" type="slidenum">
              <a:rPr lang="en-GB" sz="1200"/>
              <a:pPr algn="r" defTabSz="865263"/>
              <a:t>24</a:t>
            </a:fld>
            <a:endParaRPr lang="en-GB" sz="1200" dirty="0"/>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D4E85E4-405A-42FA-B1D1-709E483A44FA}" type="slidenum">
              <a:rPr lang="en-US" smtClean="0"/>
              <a:pPr/>
              <a:t>25</a:t>
            </a:fld>
            <a:endParaRPr lang="en-US" smtClean="0"/>
          </a:p>
        </p:txBody>
      </p:sp>
      <p:sp>
        <p:nvSpPr>
          <p:cNvPr id="110595" name="Rectangle 2"/>
          <p:cNvSpPr>
            <a:spLocks noGrp="1" noRot="1" noChangeAspect="1" noChangeArrowheads="1" noTextEdit="1"/>
          </p:cNvSpPr>
          <p:nvPr>
            <p:ph type="sldImg"/>
          </p:nvPr>
        </p:nvSpPr>
        <p:spPr>
          <a:xfrm>
            <a:off x="1385888" y="368300"/>
            <a:ext cx="4086225" cy="3065463"/>
          </a:xfrm>
          <a:ln/>
        </p:spPr>
      </p:sp>
      <p:sp>
        <p:nvSpPr>
          <p:cNvPr id="110596" name="Rectangle 3"/>
          <p:cNvSpPr>
            <a:spLocks noGrp="1" noChangeArrowheads="1"/>
          </p:cNvSpPr>
          <p:nvPr>
            <p:ph type="body" idx="1"/>
          </p:nvPr>
        </p:nvSpPr>
        <p:spPr>
          <a:xfrm>
            <a:off x="300762" y="3809604"/>
            <a:ext cx="6256476" cy="5014554"/>
          </a:xfrm>
          <a:noFill/>
          <a:ln/>
        </p:spPr>
        <p:txBody>
          <a:bodyPr/>
          <a:lstStyle/>
          <a:p>
            <a:r>
              <a:rPr lang="en-US" sz="1500" dirty="0" smtClean="0"/>
              <a:t>The information in a concept topic may be relevant to multiple tasks. If the conceptual info is in a separate topic, you can add cross-refs to it in several task topics.</a:t>
            </a:r>
          </a:p>
          <a:p>
            <a:endParaRPr lang="en-US" sz="1500" dirty="0" smtClean="0"/>
          </a:p>
          <a:p>
            <a:r>
              <a:rPr lang="en-US" sz="1500" dirty="0" smtClean="0"/>
              <a:t>You’ll see a patterns to the slides here.  We’re answering the following questions:</a:t>
            </a:r>
          </a:p>
          <a:p>
            <a:pPr>
              <a:buFontTx/>
              <a:buChar char="•"/>
            </a:pPr>
            <a:r>
              <a:rPr lang="en-US" sz="1500" dirty="0" smtClean="0"/>
              <a:t>How does this kind of topic serve the user?</a:t>
            </a:r>
          </a:p>
          <a:p>
            <a:pPr>
              <a:buFontTx/>
              <a:buChar char="•"/>
            </a:pPr>
            <a:r>
              <a:rPr lang="en-US" sz="1500" dirty="0" smtClean="0"/>
              <a:t>What user question does it answer?</a:t>
            </a:r>
          </a:p>
          <a:p>
            <a:pPr>
              <a:buFontTx/>
              <a:buChar char="•"/>
            </a:pPr>
            <a:r>
              <a:rPr lang="en-US" sz="1500" dirty="0" smtClean="0"/>
              <a:t>What is the content model for the topic types?</a:t>
            </a:r>
          </a:p>
          <a:p>
            <a:pPr>
              <a:buFontTx/>
              <a:buChar char="•"/>
            </a:pPr>
            <a:endParaRPr lang="en-US" sz="15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2EC94BD-3D2D-4961-A2CD-62C7F36CC69A}" type="slidenum">
              <a:rPr lang="en-US" smtClean="0"/>
              <a:pPr/>
              <a:t>26</a:t>
            </a:fld>
            <a:endParaRPr lang="en-US" smtClean="0"/>
          </a:p>
        </p:txBody>
      </p:sp>
      <p:sp>
        <p:nvSpPr>
          <p:cNvPr id="111619" name="Rectangle 2"/>
          <p:cNvSpPr>
            <a:spLocks noGrp="1" noRot="1" noChangeAspect="1" noChangeArrowheads="1" noTextEdit="1"/>
          </p:cNvSpPr>
          <p:nvPr>
            <p:ph type="sldImg"/>
          </p:nvPr>
        </p:nvSpPr>
        <p:spPr>
          <a:xfrm>
            <a:off x="1385888" y="368300"/>
            <a:ext cx="4086225" cy="3065463"/>
          </a:xfrm>
          <a:ln/>
        </p:spPr>
      </p:sp>
      <p:sp>
        <p:nvSpPr>
          <p:cNvPr id="111620" name="Rectangle 3"/>
          <p:cNvSpPr>
            <a:spLocks noGrp="1" noChangeArrowheads="1"/>
          </p:cNvSpPr>
          <p:nvPr>
            <p:ph type="body" idx="1"/>
          </p:nvPr>
        </p:nvSpPr>
        <p:spPr>
          <a:xfrm>
            <a:off x="300762" y="3865023"/>
            <a:ext cx="6256476" cy="4959135"/>
          </a:xfrm>
          <a:noFill/>
          <a:ln/>
        </p:spPr>
        <p:txBody>
          <a:bodyPr/>
          <a:lstStyle/>
          <a:p>
            <a:r>
              <a:rPr lang="en-US" sz="1500" dirty="0" smtClean="0"/>
              <a:t>Whenever you are writing a topic, or deciding what topics need to be written, always try to think about what questions the user would ask. This is useful because (as in earlier example), users don’t ask “What are the options on the policies menu” so, it helps you determine whether your topic is answering a question that users aren’t really going to ask.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BCF3202-5B46-416D-BD30-2E97BC042C4B}" type="slidenum">
              <a:rPr lang="en-US" smtClean="0"/>
              <a:pPr/>
              <a:t>27</a:t>
            </a:fld>
            <a:endParaRPr lang="en-US" smtClean="0"/>
          </a:p>
        </p:txBody>
      </p:sp>
      <p:sp>
        <p:nvSpPr>
          <p:cNvPr id="112643" name="Rectangle 2"/>
          <p:cNvSpPr>
            <a:spLocks noGrp="1" noRot="1" noChangeAspect="1" noChangeArrowheads="1" noTextEdit="1"/>
          </p:cNvSpPr>
          <p:nvPr>
            <p:ph type="sldImg"/>
          </p:nvPr>
        </p:nvSpPr>
        <p:spPr>
          <a:xfrm>
            <a:off x="1385888" y="368300"/>
            <a:ext cx="4086225" cy="3065463"/>
          </a:xfrm>
          <a:ln/>
        </p:spPr>
      </p:sp>
      <p:sp>
        <p:nvSpPr>
          <p:cNvPr id="112644" name="Rectangle 3"/>
          <p:cNvSpPr>
            <a:spLocks noGrp="1" noChangeArrowheads="1"/>
          </p:cNvSpPr>
          <p:nvPr>
            <p:ph type="body" idx="1"/>
          </p:nvPr>
        </p:nvSpPr>
        <p:spPr>
          <a:xfrm>
            <a:off x="300762" y="3755769"/>
            <a:ext cx="6256476" cy="5068389"/>
          </a:xfrm>
          <a:noFill/>
          <a:ln/>
        </p:spPr>
        <p:txBody>
          <a:bodyPr/>
          <a:lstStyle/>
          <a:p>
            <a:r>
              <a:rPr lang="en-US" smtClean="0"/>
              <a:t>Graphics are expensive to localize.</a:t>
            </a:r>
          </a:p>
          <a:p>
            <a:endParaRPr lang="en-US" smtClean="0"/>
          </a:p>
          <a:p>
            <a:r>
              <a:rPr lang="en-US" smtClean="0"/>
              <a:t>Always adequately cross-reference every topic. This is essential to creating networks of related topic that users can access with one click.</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09783CE-61C1-431E-972B-822BF3F1166C}" type="slidenum">
              <a:rPr lang="en-US" smtClean="0"/>
              <a:pPr/>
              <a:t>28</a:t>
            </a:fld>
            <a:endParaRPr lang="en-US" smtClean="0"/>
          </a:p>
        </p:txBody>
      </p:sp>
      <p:sp>
        <p:nvSpPr>
          <p:cNvPr id="113667" name="Rectangle 2"/>
          <p:cNvSpPr>
            <a:spLocks noGrp="1" noRot="1" noChangeAspect="1" noChangeArrowheads="1" noTextEdit="1"/>
          </p:cNvSpPr>
          <p:nvPr>
            <p:ph type="sldImg"/>
          </p:nvPr>
        </p:nvSpPr>
        <p:spPr>
          <a:xfrm>
            <a:off x="1385888" y="368300"/>
            <a:ext cx="4086225" cy="3065463"/>
          </a:xfrm>
          <a:ln/>
        </p:spPr>
      </p:sp>
      <p:sp>
        <p:nvSpPr>
          <p:cNvPr id="113668" name="Rectangle 3"/>
          <p:cNvSpPr>
            <a:spLocks noGrp="1" noChangeArrowheads="1"/>
          </p:cNvSpPr>
          <p:nvPr>
            <p:ph type="body" idx="1"/>
          </p:nvPr>
        </p:nvSpPr>
        <p:spPr>
          <a:xfrm>
            <a:off x="300762" y="3701935"/>
            <a:ext cx="6256476" cy="5122224"/>
          </a:xfrm>
          <a:noFill/>
          <a:ln/>
        </p:spPr>
        <p:txBody>
          <a:bodyPr/>
          <a:lstStyle/>
          <a:p>
            <a:endParaRPr lang="en-US" sz="1500" dirty="0" smtClean="0"/>
          </a:p>
          <a:p>
            <a:r>
              <a:rPr lang="en-US" sz="1500" dirty="0" smtClean="0"/>
              <a:t>If you need to provide significant amount of background information about the when and why, you can put that in a separate concept topic (if so, be sure to include cross-references in each topic to the other!)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Footer Placeholder 3"/>
          <p:cNvSpPr>
            <a:spLocks noGrp="1"/>
          </p:cNvSpPr>
          <p:nvPr>
            <p:ph type="ftr" sz="quarter" idx="4"/>
          </p:nvPr>
        </p:nvSpPr>
        <p:spPr>
          <a:noFill/>
        </p:spPr>
        <p:txBody>
          <a:bodyPr/>
          <a:lstStyle/>
          <a:p>
            <a:endParaRPr lang="en-US" smtClean="0"/>
          </a:p>
        </p:txBody>
      </p:sp>
      <p:sp>
        <p:nvSpPr>
          <p:cNvPr id="114693" name="Slide Number Placeholder 4"/>
          <p:cNvSpPr>
            <a:spLocks noGrp="1"/>
          </p:cNvSpPr>
          <p:nvPr>
            <p:ph type="sldNum" sz="quarter" idx="5"/>
          </p:nvPr>
        </p:nvSpPr>
        <p:spPr>
          <a:noFill/>
        </p:spPr>
        <p:txBody>
          <a:bodyPr/>
          <a:lstStyle/>
          <a:p>
            <a:fld id="{2431AADE-2A8C-43E7-BE42-7DC7B156D14A}"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D95D2B61-5D4A-4A94-9EE5-97BE149181AD}" type="slidenum">
              <a:rPr lang="en-GB" sz="1200"/>
              <a:pPr algn="r" defTabSz="865263"/>
              <a:t>3</a:t>
            </a:fld>
            <a:endParaRPr lang="en-GB"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D090317-A1D0-4C58-81F4-832D80EA126C}" type="slidenum">
              <a:rPr lang="en-US" smtClean="0"/>
              <a:pPr/>
              <a:t>30</a:t>
            </a:fld>
            <a:endParaRPr lang="en-US" smtClean="0"/>
          </a:p>
        </p:txBody>
      </p:sp>
      <p:sp>
        <p:nvSpPr>
          <p:cNvPr id="115715" name="Rectangle 2"/>
          <p:cNvSpPr>
            <a:spLocks noGrp="1" noRot="1" noChangeAspect="1" noChangeArrowheads="1" noTextEdit="1"/>
          </p:cNvSpPr>
          <p:nvPr>
            <p:ph type="sldImg"/>
          </p:nvPr>
        </p:nvSpPr>
        <p:spPr>
          <a:xfrm>
            <a:off x="1385888" y="368300"/>
            <a:ext cx="4086225" cy="3065463"/>
          </a:xfrm>
          <a:ln/>
        </p:spPr>
      </p:sp>
      <p:sp>
        <p:nvSpPr>
          <p:cNvPr id="115716" name="Rectangle 3"/>
          <p:cNvSpPr>
            <a:spLocks noGrp="1" noChangeArrowheads="1"/>
          </p:cNvSpPr>
          <p:nvPr>
            <p:ph type="body" idx="1"/>
          </p:nvPr>
        </p:nvSpPr>
        <p:spPr>
          <a:xfrm>
            <a:off x="300762" y="3847605"/>
            <a:ext cx="6256476" cy="4976553"/>
          </a:xfrm>
          <a:noFill/>
          <a:ln/>
        </p:spPr>
        <p:txBody>
          <a:bodyPr/>
          <a:lstStyle/>
          <a:p>
            <a:r>
              <a:rPr lang="en-US" sz="1500" dirty="0" smtClean="0"/>
              <a:t>Remember, if you need to provide a lot of detailed background info, you can put it in a separate concept topic. Just don’t forget the cross-references between the topics!</a:t>
            </a:r>
          </a:p>
          <a:p>
            <a:endParaRPr lang="en-US" sz="1500" dirty="0" smtClean="0"/>
          </a:p>
          <a:p>
            <a:r>
              <a:rPr lang="en-US" sz="1500" dirty="0" smtClean="0"/>
              <a:t>If written to our standards for orienting users, procedure steps rarely need a screenshot to be clear to users. You don’t need to provide a screenshot of the screen, panel, pane, or dialog that user will be working in. They use task topics while they are performing the task, they can see the GUI for themselves. </a:t>
            </a:r>
          </a:p>
          <a:p>
            <a:endParaRPr lang="en-US" sz="1500" dirty="0" smtClean="0"/>
          </a:p>
          <a:p>
            <a:r>
              <a:rPr lang="en-US" sz="1500" dirty="0" smtClean="0"/>
              <a:t>As I’ve said before, graphics are expensive to localize: for each screenshot you take, localization may have to go in and take a corresponding screenshot of a localized UI in more than 30 locales!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A434FF-789F-40C1-9E79-3200205BBF2E}" type="slidenum">
              <a:rPr lang="en-US" smtClean="0"/>
              <a:pPr/>
              <a:t>31</a:t>
            </a:fld>
            <a:endParaRPr lang="en-US" smtClean="0"/>
          </a:p>
        </p:txBody>
      </p:sp>
      <p:sp>
        <p:nvSpPr>
          <p:cNvPr id="116739" name="Rectangle 2"/>
          <p:cNvSpPr>
            <a:spLocks noGrp="1" noRot="1" noChangeAspect="1" noChangeArrowheads="1" noTextEdit="1"/>
          </p:cNvSpPr>
          <p:nvPr>
            <p:ph type="sldImg"/>
          </p:nvPr>
        </p:nvSpPr>
        <p:spPr>
          <a:xfrm>
            <a:off x="1385888" y="368300"/>
            <a:ext cx="4086225" cy="3065463"/>
          </a:xfrm>
          <a:ln/>
        </p:spPr>
      </p:sp>
      <p:sp>
        <p:nvSpPr>
          <p:cNvPr id="116740" name="Rectangle 3"/>
          <p:cNvSpPr>
            <a:spLocks noGrp="1" noChangeArrowheads="1"/>
          </p:cNvSpPr>
          <p:nvPr>
            <p:ph type="body" idx="1"/>
          </p:nvPr>
        </p:nvSpPr>
        <p:spPr>
          <a:xfrm>
            <a:off x="300762" y="3644933"/>
            <a:ext cx="6256476" cy="5179225"/>
          </a:xfrm>
          <a:noFill/>
          <a:ln/>
        </p:spPr>
        <p:txBody>
          <a:bodyPr/>
          <a:lstStyle/>
          <a:p>
            <a:r>
              <a:rPr lang="en-US" smtClean="0"/>
              <a:t>Tabular info (that is, in tables): there is no rule that the info has to be in a table, but it is almost always most appropriate to use a table for this type of information. For example, error codes and descriptions; log files and their file paths. In a reference table, order items alphabetically or if you are documenting numerical error codes, numerically, to make it easy for users to scan for the item they need info about.</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0D27B59-3A63-421A-9560-88C5D4204C66}" type="slidenum">
              <a:rPr lang="en-US" smtClean="0"/>
              <a:pPr/>
              <a:t>32</a:t>
            </a:fld>
            <a:endParaRPr lang="en-US" smtClean="0"/>
          </a:p>
        </p:txBody>
      </p:sp>
      <p:sp>
        <p:nvSpPr>
          <p:cNvPr id="117763" name="Rectangle 2"/>
          <p:cNvSpPr>
            <a:spLocks noGrp="1" noRot="1" noChangeAspect="1" noChangeArrowheads="1" noTextEdit="1"/>
          </p:cNvSpPr>
          <p:nvPr>
            <p:ph type="sldImg"/>
          </p:nvPr>
        </p:nvSpPr>
        <p:spPr>
          <a:xfrm>
            <a:off x="1385888" y="368300"/>
            <a:ext cx="4086225" cy="3065463"/>
          </a:xfrm>
          <a:ln/>
        </p:spPr>
      </p:sp>
      <p:sp>
        <p:nvSpPr>
          <p:cNvPr id="117764" name="Rectangle 3"/>
          <p:cNvSpPr>
            <a:spLocks noGrp="1" noChangeArrowheads="1"/>
          </p:cNvSpPr>
          <p:nvPr>
            <p:ph type="body" idx="1"/>
          </p:nvPr>
        </p:nvSpPr>
        <p:spPr>
          <a:xfrm>
            <a:off x="300762" y="3741520"/>
            <a:ext cx="6256476" cy="5082639"/>
          </a:xfrm>
          <a:noFill/>
          <a:ln/>
        </p:spPr>
        <p:txBody>
          <a:bodyPr/>
          <a:lstStyle/>
          <a:p>
            <a:endParaRPr lang="en-US" sz="15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FE2D0AF-0970-4F16-BF30-812857A56D53}" type="slidenum">
              <a:rPr lang="en-US" smtClean="0"/>
              <a:pPr/>
              <a:t>33</a:t>
            </a:fld>
            <a:endParaRPr lang="en-US" smtClean="0"/>
          </a:p>
        </p:txBody>
      </p:sp>
      <p:sp>
        <p:nvSpPr>
          <p:cNvPr id="118787" name="Rectangle 2"/>
          <p:cNvSpPr>
            <a:spLocks noGrp="1" noRot="1" noChangeAspect="1" noChangeArrowheads="1" noTextEdit="1"/>
          </p:cNvSpPr>
          <p:nvPr>
            <p:ph type="sldImg"/>
          </p:nvPr>
        </p:nvSpPr>
        <p:spPr>
          <a:xfrm>
            <a:off x="1385888" y="368300"/>
            <a:ext cx="4086225" cy="3065463"/>
          </a:xfrm>
          <a:ln/>
        </p:spPr>
      </p:sp>
      <p:sp>
        <p:nvSpPr>
          <p:cNvPr id="118788" name="Rectangle 3"/>
          <p:cNvSpPr>
            <a:spLocks noGrp="1" noChangeArrowheads="1"/>
          </p:cNvSpPr>
          <p:nvPr>
            <p:ph type="body" idx="1"/>
          </p:nvPr>
        </p:nvSpPr>
        <p:spPr>
          <a:xfrm>
            <a:off x="300762" y="3728853"/>
            <a:ext cx="6256476" cy="5095306"/>
          </a:xfrm>
          <a:noFill/>
          <a:ln/>
        </p:spPr>
        <p:txBody>
          <a:bodyPr/>
          <a:lstStyle/>
          <a:p>
            <a:endParaRPr lang="en-US" sz="15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49A2494-9CAA-40F2-9CE0-E02CE3107EA1}" type="slidenum">
              <a:rPr lang="en-US" smtClean="0"/>
              <a:pPr/>
              <a:t>34</a:t>
            </a:fld>
            <a:endParaRPr lang="en-US" smtClean="0"/>
          </a:p>
        </p:txBody>
      </p:sp>
      <p:sp>
        <p:nvSpPr>
          <p:cNvPr id="119811" name="Rectangle 2"/>
          <p:cNvSpPr>
            <a:spLocks noGrp="1" noRot="1" noChangeAspect="1" noChangeArrowheads="1" noTextEdit="1"/>
          </p:cNvSpPr>
          <p:nvPr>
            <p:ph type="sldImg"/>
          </p:nvPr>
        </p:nvSpPr>
        <p:spPr>
          <a:xfrm>
            <a:off x="1143000" y="685800"/>
            <a:ext cx="4572000" cy="3429000"/>
          </a:xfrm>
          <a:ln/>
        </p:spPr>
      </p:sp>
      <p:sp>
        <p:nvSpPr>
          <p:cNvPr id="119812" name="Rectangle 3"/>
          <p:cNvSpPr>
            <a:spLocks noGrp="1" noChangeArrowheads="1"/>
          </p:cNvSpPr>
          <p:nvPr>
            <p:ph type="body" idx="1"/>
          </p:nvPr>
        </p:nvSpPr>
        <p:spPr>
          <a:xfrm>
            <a:off x="228705" y="4229199"/>
            <a:ext cx="6334799" cy="4800798"/>
          </a:xfrm>
          <a:noFill/>
          <a:ln/>
        </p:spPr>
        <p:txBody>
          <a:bodyPr/>
          <a:lstStyle/>
          <a:p>
            <a:r>
              <a:rPr lang="en-US" sz="1400" dirty="0" smtClean="0"/>
              <a:t>The core topic types represent specific information types and have recognizable structures.</a:t>
            </a:r>
          </a:p>
          <a:p>
            <a:endParaRPr lang="en-US" sz="1400" dirty="0" smtClean="0"/>
          </a:p>
          <a:p>
            <a:r>
              <a:rPr lang="en-US" sz="1400" dirty="0" smtClean="0"/>
              <a:t>For example,</a:t>
            </a:r>
          </a:p>
          <a:p>
            <a:pPr>
              <a:buFontTx/>
              <a:buChar char="•"/>
            </a:pPr>
            <a:r>
              <a:rPr lang="en-US" sz="1400" dirty="0" smtClean="0"/>
              <a:t>Every topic has a heading as a necessary component</a:t>
            </a:r>
          </a:p>
          <a:p>
            <a:pPr>
              <a:buFontTx/>
              <a:buChar char="•"/>
            </a:pPr>
            <a:r>
              <a:rPr lang="en-US" sz="1400" dirty="0" smtClean="0"/>
              <a:t>Every topic should have a paragraph of body text explaining the reason for the topic, that provides context for the remaining information</a:t>
            </a:r>
          </a:p>
          <a:p>
            <a:pPr>
              <a:buFontTx/>
              <a:buChar char="•"/>
            </a:pPr>
            <a:r>
              <a:rPr lang="en-US" sz="1400" dirty="0" smtClean="0"/>
              <a:t>Every topic will also include a specific type of information that is represented by certain structures (XML elements)</a:t>
            </a:r>
          </a:p>
          <a:p>
            <a:endParaRPr lang="en-US" sz="1400" dirty="0" smtClean="0"/>
          </a:p>
          <a:p>
            <a:r>
              <a:rPr lang="en-US" sz="1400" dirty="0" smtClean="0"/>
              <a:t>For example, conceptual information belongs in paragraphs and bullet lists.</a:t>
            </a:r>
          </a:p>
          <a:p>
            <a:r>
              <a:rPr lang="en-US" sz="1400" dirty="0" smtClean="0"/>
              <a:t>Task information belongs in a procedure, which has numbered steps.</a:t>
            </a:r>
          </a:p>
          <a:p>
            <a:r>
              <a:rPr lang="en-US" sz="1400" dirty="0" smtClean="0"/>
              <a:t>Reference information is collected in a table so it is easy to scan.</a:t>
            </a:r>
          </a:p>
          <a:p>
            <a:pPr>
              <a:buFontTx/>
              <a:buChar char="•"/>
            </a:pPr>
            <a:endParaRPr lang="en-US" sz="1400" dirty="0" smtClean="0"/>
          </a:p>
          <a:p>
            <a:r>
              <a:rPr lang="en-US" sz="1400" dirty="0" smtClean="0"/>
              <a:t>As you can see in these illustrations, without even being able to read what’s in the topic, it’s possible to determine what core topic type it is, based only on it’s structure.</a:t>
            </a:r>
          </a:p>
          <a:p>
            <a:r>
              <a:rPr lang="en-US" sz="1400" dirty="0" smtClean="0"/>
              <a:t>In other words, the elements in a topic model indicate what kind of information is contained in the topic.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385888" y="368300"/>
            <a:ext cx="4086225" cy="3065463"/>
          </a:xfrm>
          <a:ln/>
        </p:spPr>
      </p:sp>
      <p:sp>
        <p:nvSpPr>
          <p:cNvPr id="120835" name="Rectangle 3"/>
          <p:cNvSpPr>
            <a:spLocks noGrp="1" noChangeArrowheads="1"/>
          </p:cNvSpPr>
          <p:nvPr>
            <p:ph type="body" idx="1"/>
          </p:nvPr>
        </p:nvSpPr>
        <p:spPr>
          <a:noFill/>
          <a:ln/>
        </p:spPr>
        <p:txBody>
          <a:bodyPr/>
          <a:lstStyle/>
          <a:p>
            <a:r>
              <a:rPr lang="en-US" smtClean="0"/>
              <a:t>Process topics do not include actual steps or reference information. They do, however, include cross-references to related topics. Those related topics are most likely specific tasks described in the process, conceptual information required to understand the process, and reference material used during the process. </a:t>
            </a:r>
          </a:p>
          <a:p>
            <a:endParaRPr lang="en-US" smtClean="0"/>
          </a:p>
          <a:p>
            <a:r>
              <a:rPr lang="en-US" smtClean="0"/>
              <a:t>Process topics can include flowcharts, illustrating how tasks fit together. Note: a flowchart is NOT the same as a decision trees.  We’re only using flowcharts.</a:t>
            </a:r>
          </a:p>
          <a:p>
            <a:endParaRPr lang="en-US" smtClean="0"/>
          </a:p>
          <a:p>
            <a:r>
              <a:rPr lang="en-US" smtClean="0"/>
              <a:t>FLOWCHART Definition:</a:t>
            </a:r>
          </a:p>
          <a:p>
            <a:pPr>
              <a:buFont typeface="Symbol" pitchFamily="18" charset="2"/>
              <a:buChar char=""/>
            </a:pPr>
            <a:r>
              <a:rPr lang="en-US" b="1" smtClean="0"/>
              <a:t>diagram showing sequence of actions: </a:t>
            </a:r>
            <a:r>
              <a:rPr lang="en-US" smtClean="0"/>
              <a:t>a diagram that represents the sequence of operations in a process (</a:t>
            </a:r>
            <a:r>
              <a:rPr lang="en-US" smtClean="0">
                <a:hlinkClick r:id="rId3"/>
              </a:rPr>
              <a:t>http://encarta.msn.com/dictionary_1861690521/flow_chart.html</a:t>
            </a:r>
            <a:r>
              <a:rPr lang="en-US" smtClean="0"/>
              <a:t>)</a:t>
            </a:r>
          </a:p>
          <a:p>
            <a:endParaRPr lang="en-US" smtClean="0"/>
          </a:p>
          <a:p>
            <a:r>
              <a:rPr lang="en-US" smtClean="0"/>
              <a:t>DECISION TREE Definition</a:t>
            </a:r>
          </a:p>
          <a:p>
            <a:pPr>
              <a:buFont typeface="Symbol" pitchFamily="18" charset="2"/>
              <a:buChar char=""/>
            </a:pPr>
            <a:r>
              <a:rPr lang="en-US" b="1" smtClean="0"/>
              <a:t>chart of possible choices and results: </a:t>
            </a:r>
            <a:r>
              <a:rPr lang="en-US" smtClean="0"/>
              <a:t>a diagram set out like the branches of a tree that shows the consequences of a decision, each decision entailing a course of action that requires various other decisions (seems more appropriate for the planning topic) (</a:t>
            </a:r>
            <a:r>
              <a:rPr lang="en-US" smtClean="0">
                <a:hlinkClick r:id="rId4"/>
              </a:rPr>
              <a:t>http://encarta.msn.com/dictionary_/decision%2520tree.html</a:t>
            </a:r>
            <a:r>
              <a:rPr lang="en-US" smtClean="0"/>
              <a:t>)</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r>
              <a:rPr lang="en-US" smtClean="0"/>
              <a:t>So, when the user needs to do something complex, that actually requires them to complete multiple tasks, you present that high-level process in its own topic.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385888" y="368300"/>
            <a:ext cx="4086225" cy="3065463"/>
          </a:xfrm>
          <a:ln/>
        </p:spPr>
      </p:sp>
      <p:sp>
        <p:nvSpPr>
          <p:cNvPr id="122883" name="Rectangle 3"/>
          <p:cNvSpPr>
            <a:spLocks noGrp="1" noChangeArrowheads="1"/>
          </p:cNvSpPr>
          <p:nvPr>
            <p:ph type="body" idx="1"/>
          </p:nvPr>
        </p:nvSpPr>
        <p:spPr>
          <a:noFill/>
          <a:ln/>
        </p:spPr>
        <p:txBody>
          <a:bodyPr/>
          <a:lstStyle/>
          <a:p>
            <a:r>
              <a:rPr lang="en-US" smtClean="0"/>
              <a:t>Intro can be as short or long as appropriate, can be just a para or two, or include a bullet list of considerations. </a:t>
            </a:r>
          </a:p>
          <a:p>
            <a:endParaRPr lang="en-US" smtClean="0"/>
          </a:p>
          <a:p>
            <a:r>
              <a:rPr lang="en-US" smtClean="0"/>
              <a:t>Table must be a complex table (uses table element, not informaltable element) with title and header rows.</a:t>
            </a:r>
          </a:p>
          <a:p>
            <a:endParaRPr lang="en-US" smtClean="0"/>
          </a:p>
          <a:p>
            <a:r>
              <a:rPr lang="en-US" smtClean="0"/>
              <a:t>A flowchart is a diagram, a simple graphic.  It’s good for visual learners and provides overall information about the process.  However, we want process topics to be hubs of navigation between task topics, so there has to be a way to include basic descriptions and links to other concept topics and task topics: that info must be included in a table.  </a:t>
            </a:r>
          </a:p>
          <a:p>
            <a:endParaRPr lang="en-US" smtClean="0"/>
          </a:p>
          <a:p>
            <a:r>
              <a:rPr lang="en-US" u="sng" smtClean="0"/>
              <a:t>Table description note:</a:t>
            </a:r>
          </a:p>
          <a:p>
            <a:r>
              <a:rPr lang="en-US" smtClean="0"/>
              <a:t>Since the process topic is scalable, it can be used for long, high level processes as well as short, simple processes</a:t>
            </a:r>
          </a:p>
          <a:p>
            <a:r>
              <a:rPr lang="en-US" smtClean="0"/>
              <a:t>Every process topic contains a table. You can use either 2 or 3 column tables</a:t>
            </a:r>
          </a:p>
          <a:p>
            <a:r>
              <a:rPr lang="en-US" smtClean="0"/>
              <a:t>If the content contains a high level process that requires all steps, in the order listed, and especially if it has more than 3 phases, use a 3 column table (including a column for step/phase).</a:t>
            </a:r>
          </a:p>
          <a:p>
            <a:r>
              <a:rPr lang="en-US" smtClean="0"/>
              <a:t>If the content contains a short, sweet process that contains only 2-3 steps, it doesn’t need the step/phase column, so you can use a 2 column table.</a:t>
            </a:r>
          </a:p>
          <a:p>
            <a:endParaRPr lang="en-US" smtClean="0"/>
          </a:p>
          <a:p>
            <a:r>
              <a:rPr lang="en-US" smtClean="0"/>
              <a:t>Ask yourself: Is the order important? Are any tasks/phases optional?</a:t>
            </a:r>
          </a:p>
          <a:p>
            <a:endParaRPr lang="en-US" smtClean="0"/>
          </a:p>
          <a:p>
            <a:r>
              <a:rPr lang="en-US" smtClean="0"/>
              <a:t>More details in following slides</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smtClean="0"/>
              <a:t>Notice that a step or phase of a process can </a:t>
            </a:r>
          </a:p>
          <a:p>
            <a:pPr>
              <a:buFontTx/>
              <a:buChar char="•"/>
            </a:pPr>
            <a:r>
              <a:rPr lang="en-US" smtClean="0"/>
              <a:t>Have xrefs to multiple topics, if appropriate</a:t>
            </a:r>
          </a:p>
          <a:p>
            <a:pPr>
              <a:buFontTx/>
              <a:buChar char="•"/>
            </a:pPr>
            <a:r>
              <a:rPr lang="en-US" smtClean="0"/>
              <a:t>Actually be another (sub)process. For example, Planning for Installation includes a step for the actual installation. The installation itself is complex (e.g., multiple components are installed separately), so those installation topics have their own process topic, Installing the product, with links to the specific task topics that explain how to install each component. </a:t>
            </a:r>
          </a:p>
          <a:p>
            <a:endParaRPr lang="en-US" smtClean="0"/>
          </a:p>
          <a:p>
            <a:r>
              <a:rPr lang="en-US" smtClean="0"/>
              <a:t>Tip: If one of the steps or phases of your process topic includes a lot of explanatory info and multiple links to task topics, that might indicate that you need to write a separate process topic to hold that info and those links. Then the original process topic can link to the new process topic. </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smtClean="0"/>
              <a:t>This shows how process topics and related topics are linked. </a:t>
            </a:r>
          </a:p>
          <a:p>
            <a:endParaRPr lang="en-US" smtClean="0"/>
          </a:p>
          <a:p>
            <a:r>
              <a:rPr lang="en-US" smtClean="0"/>
              <a:t>Note that each topic (concept, task, reference, or process) that is referenced in the process topic has a link back to that process topic. For example, a specific installation task topic should have a cross-reference to the process on planning the installation, so that a user knows that there is a planning process that they may need to review first, or so that a user in the middle of the process can easily navigate back to the process topic to see what the next step in the process is as they work.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8C50A0EF-2DBF-4DAB-BCA1-BCB0D975CC63}"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smtClean="0"/>
              <a:t>Re step column: You actually type in the step/phase number; it isn’t auto-generated. Keep this in mind if you are considering conditionalizing a phase (row); you could end up with a gap in the numbering if you don’t account for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Footer Placeholder 3"/>
          <p:cNvSpPr>
            <a:spLocks noGrp="1"/>
          </p:cNvSpPr>
          <p:nvPr>
            <p:ph type="ftr" sz="quarter" idx="4"/>
          </p:nvPr>
        </p:nvSpPr>
        <p:spPr>
          <a:noFill/>
        </p:spPr>
        <p:txBody>
          <a:bodyPr/>
          <a:lstStyle/>
          <a:p>
            <a:endParaRPr lang="en-US" smtClean="0"/>
          </a:p>
        </p:txBody>
      </p:sp>
      <p:sp>
        <p:nvSpPr>
          <p:cNvPr id="126981" name="Slide Number Placeholder 4"/>
          <p:cNvSpPr>
            <a:spLocks noGrp="1"/>
          </p:cNvSpPr>
          <p:nvPr>
            <p:ph type="sldNum" sz="quarter" idx="5"/>
          </p:nvPr>
        </p:nvSpPr>
        <p:spPr>
          <a:noFill/>
        </p:spPr>
        <p:txBody>
          <a:bodyPr/>
          <a:lstStyle/>
          <a:p>
            <a:fld id="{CEBC557A-8164-49EF-91E9-1D8A22B681D9}" type="slidenum">
              <a:rPr lang="en-GB" smtClean="0"/>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smtClean="0"/>
              <a:t>Reference</a:t>
            </a:r>
          </a:p>
          <a:p>
            <a:r>
              <a:rPr lang="en-US" smtClean="0"/>
              <a:t>Concept</a:t>
            </a:r>
          </a:p>
          <a:p>
            <a:r>
              <a:rPr lang="en-US" smtClean="0"/>
              <a:t>Task</a:t>
            </a:r>
          </a:p>
          <a:p>
            <a:r>
              <a:rPr lang="en-US" smtClean="0"/>
              <a:t>Process</a:t>
            </a:r>
          </a:p>
          <a:p>
            <a:r>
              <a:rPr lang="en-US" smtClean="0"/>
              <a:t>Reference</a:t>
            </a:r>
          </a:p>
          <a:p>
            <a:r>
              <a:rPr lang="en-US" smtClean="0"/>
              <a:t>Reference</a:t>
            </a:r>
          </a:p>
          <a:p>
            <a:r>
              <a:rPr lang="en-US" smtClean="0"/>
              <a:t>Concept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E52666EF-99AB-40B8-B5D5-FDAA8BA862C1}" type="slidenum">
              <a:rPr lang="en-GB" sz="1200"/>
              <a:pPr algn="r" defTabSz="865263"/>
              <a:t>43</a:t>
            </a:fld>
            <a:endParaRPr lang="en-GB" sz="120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We’re going to go over best practices for writing titles in general, and the specific rules for writing titles for each topic type.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385888" y="368300"/>
            <a:ext cx="4086225" cy="3065463"/>
          </a:xfrm>
          <a:ln/>
        </p:spPr>
      </p:sp>
      <p:sp>
        <p:nvSpPr>
          <p:cNvPr id="130051" name="Rectangle 3"/>
          <p:cNvSpPr>
            <a:spLocks noGrp="1" noChangeArrowheads="1"/>
          </p:cNvSpPr>
          <p:nvPr>
            <p:ph type="body" idx="1"/>
          </p:nvPr>
        </p:nvSpPr>
        <p:spPr>
          <a:xfrm>
            <a:off x="300762" y="3701935"/>
            <a:ext cx="6256476" cy="5122224"/>
          </a:xfrm>
          <a:noFill/>
          <a:ln/>
        </p:spPr>
        <p:txBody>
          <a:bodyPr/>
          <a:lstStyle/>
          <a:p>
            <a:r>
              <a:rPr lang="en-US" sz="1400" dirty="0" smtClean="0"/>
              <a:t>There are some general guidelines for writing titles that are meaningful to our users.  These guidelines come from come from basic writing principles. [pause]</a:t>
            </a:r>
          </a:p>
          <a:p>
            <a:endParaRPr lang="en-US" sz="1400" dirty="0" smtClean="0"/>
          </a:p>
          <a:p>
            <a:pPr>
              <a:buFontTx/>
              <a:buChar char="•"/>
            </a:pPr>
            <a:r>
              <a:rPr lang="en-US" sz="1400" dirty="0" smtClean="0"/>
              <a:t>Topic titles should be descriptive and answer a question the user has in mind.  For example, “Using </a:t>
            </a:r>
            <a:r>
              <a:rPr lang="en-US" sz="1400" dirty="0" err="1" smtClean="0"/>
              <a:t>LiveUpdate</a:t>
            </a:r>
            <a:r>
              <a:rPr lang="en-US" sz="1400" dirty="0" smtClean="0"/>
              <a:t>” might be a meaningful title to a content developer who has familiarity with Symantec’s products and their features.  However, a new user might be better served by a title like, “Keeping your computer protected,” which answers questions like, “What does this product do for me?”</a:t>
            </a:r>
          </a:p>
          <a:p>
            <a:pPr>
              <a:buFontTx/>
              <a:buChar char="•"/>
            </a:pPr>
            <a:r>
              <a:rPr lang="en-US" sz="1400" dirty="0" smtClean="0"/>
              <a:t>You want the title to be a summary of the answer that’s contained in the topic, so that the user doesn’t have to read the whole topic to find it wasn’t what he wanted.  The title should indicate what is to follow in the topic. [pause]</a:t>
            </a:r>
          </a:p>
          <a:p>
            <a:pPr>
              <a:buFontTx/>
              <a:buChar char="•"/>
            </a:pPr>
            <a:r>
              <a:rPr lang="en-US" sz="1400" dirty="0" smtClean="0"/>
              <a:t>You also want titles to be context-free and not depend on other topic titles to make sense. </a:t>
            </a:r>
          </a:p>
          <a:p>
            <a:pPr lvl="1">
              <a:buFontTx/>
              <a:buChar char="•"/>
            </a:pPr>
            <a:r>
              <a:rPr lang="en-US" sz="1400" dirty="0" smtClean="0"/>
              <a:t>A topic stands alone and the title should make sense by itself</a:t>
            </a:r>
          </a:p>
          <a:p>
            <a:pPr lvl="1">
              <a:buFontTx/>
              <a:buChar char="•"/>
            </a:pPr>
            <a:r>
              <a:rPr lang="en-US" sz="1400" dirty="0" smtClean="0"/>
              <a:t>Context free titles make the content easier to find with Web search engines</a:t>
            </a:r>
          </a:p>
          <a:p>
            <a:pPr lvl="1">
              <a:buFontTx/>
              <a:buChar char="•"/>
            </a:pPr>
            <a:r>
              <a:rPr lang="en-US" sz="1400" dirty="0" smtClean="0"/>
              <a:t>To facilitate machine translation,  titles must consist of 25 words or less exactly.</a:t>
            </a:r>
          </a:p>
          <a:p>
            <a:endParaRPr lang="en-US" sz="1400" dirty="0" smtClean="0"/>
          </a:p>
          <a:p>
            <a:r>
              <a:rPr lang="en-US" sz="1400" dirty="0" smtClean="0"/>
              <a:t>In old paradigm, you might have a heading such “About installation settings” and then have two subheadings “On Linux” and “On Windows” – in TOP, those are three separate topics, and a title such as “On Linux” cannot stand alone as it requires the context provided by the title of the topic “About installation settings”</a:t>
            </a:r>
          </a:p>
          <a:p>
            <a:pPr>
              <a:buFontTx/>
              <a:buChar char="•"/>
            </a:pPr>
            <a:endParaRPr lang="en-US" dirty="0" smtClean="0"/>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385888" y="368300"/>
            <a:ext cx="4086225" cy="3065463"/>
          </a:xfrm>
          <a:ln/>
        </p:spPr>
      </p:sp>
      <p:sp>
        <p:nvSpPr>
          <p:cNvPr id="131075" name="Rectangle 3"/>
          <p:cNvSpPr>
            <a:spLocks noGrp="1" noChangeArrowheads="1"/>
          </p:cNvSpPr>
          <p:nvPr>
            <p:ph type="body" idx="1"/>
          </p:nvPr>
        </p:nvSpPr>
        <p:spPr>
          <a:xfrm>
            <a:off x="300762" y="3701935"/>
            <a:ext cx="6256476" cy="5122224"/>
          </a:xfrm>
          <a:noFill/>
          <a:ln/>
        </p:spPr>
        <p:txBody>
          <a:bodyPr/>
          <a:lstStyle/>
          <a:p>
            <a:pPr>
              <a:lnSpc>
                <a:spcPct val="80000"/>
              </a:lnSpc>
            </a:pPr>
            <a:r>
              <a:rPr lang="en-US" sz="1400" dirty="0" smtClean="0"/>
              <a:t>Meaningful titles help you too: it is important for you to know by just a glance at the title what a topic is really about.</a:t>
            </a:r>
          </a:p>
          <a:p>
            <a:pPr>
              <a:lnSpc>
                <a:spcPct val="80000"/>
              </a:lnSpc>
              <a:buFontTx/>
              <a:buChar char="•"/>
            </a:pPr>
            <a:r>
              <a:rPr lang="en-US" sz="1400" dirty="0" smtClean="0"/>
              <a:t>Good topic titles help you quickly identify your content in Vasont</a:t>
            </a:r>
          </a:p>
          <a:p>
            <a:pPr>
              <a:lnSpc>
                <a:spcPct val="80000"/>
              </a:lnSpc>
              <a:buFontTx/>
              <a:buChar char="•"/>
            </a:pPr>
            <a:r>
              <a:rPr lang="en-US" sz="1400" dirty="0" smtClean="0"/>
              <a:t>Good topic titles help your team keep track of what is documented and what isn’t and can make planning and designing deliverables easier. </a:t>
            </a:r>
          </a:p>
          <a:p>
            <a:pPr>
              <a:lnSpc>
                <a:spcPct val="80000"/>
              </a:lnSpc>
              <a:buFontTx/>
              <a:buChar char="•"/>
            </a:pPr>
            <a:r>
              <a:rPr lang="en-US" sz="1400" dirty="0" smtClean="0"/>
              <a:t>Good topic titles also help you stay focused on the type of topic you are creating – concept, task or reference</a:t>
            </a:r>
          </a:p>
          <a:p>
            <a:pPr>
              <a:lnSpc>
                <a:spcPct val="80000"/>
              </a:lnSpc>
              <a:buFontTx/>
              <a:buChar char="•"/>
            </a:pPr>
            <a:endParaRPr lang="en-US" sz="1400" dirty="0" smtClean="0"/>
          </a:p>
          <a:p>
            <a:pPr>
              <a:lnSpc>
                <a:spcPct val="80000"/>
              </a:lnSpc>
            </a:pPr>
            <a:r>
              <a:rPr lang="en-US" sz="1400" dirty="0" smtClean="0"/>
              <a:t>E.g., if a topic title is “Installing the server” you should be able to assume that it answers the question “How do I install the server” and includes a step by step procedure to do so. So if the topic doesn’t really contain that info, you can end up with a gap in your content.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385888" y="368300"/>
            <a:ext cx="4086225" cy="3065463"/>
          </a:xfrm>
          <a:ln/>
        </p:spPr>
      </p:sp>
      <p:sp>
        <p:nvSpPr>
          <p:cNvPr id="132099" name="Rectangle 3"/>
          <p:cNvSpPr>
            <a:spLocks noGrp="1" noChangeArrowheads="1"/>
          </p:cNvSpPr>
          <p:nvPr>
            <p:ph type="body" idx="1"/>
          </p:nvPr>
        </p:nvSpPr>
        <p:spPr>
          <a:xfrm>
            <a:off x="300762" y="3648100"/>
            <a:ext cx="6256476" cy="5176058"/>
          </a:xfrm>
          <a:noFill/>
          <a:ln/>
        </p:spPr>
        <p:txBody>
          <a:bodyPr/>
          <a:lstStyle/>
          <a:p>
            <a:pPr>
              <a:lnSpc>
                <a:spcPct val="70000"/>
              </a:lnSpc>
            </a:pPr>
            <a:r>
              <a:rPr lang="en-US" sz="1000" dirty="0" smtClean="0"/>
              <a:t>There are some guidelines and best practices for writing good topic headings. [pause]</a:t>
            </a:r>
          </a:p>
          <a:p>
            <a:pPr>
              <a:lnSpc>
                <a:spcPct val="70000"/>
              </a:lnSpc>
            </a:pPr>
            <a:endParaRPr lang="en-US" sz="1000" dirty="0" smtClean="0"/>
          </a:p>
          <a:p>
            <a:pPr>
              <a:lnSpc>
                <a:spcPct val="70000"/>
              </a:lnSpc>
            </a:pPr>
            <a:r>
              <a:rPr lang="en-US" sz="1000" dirty="0" smtClean="0"/>
              <a:t>In general, when you’re writing topic titles:</a:t>
            </a:r>
          </a:p>
          <a:p>
            <a:pPr>
              <a:lnSpc>
                <a:spcPct val="70000"/>
              </a:lnSpc>
              <a:buFontTx/>
              <a:buChar char="•"/>
            </a:pPr>
            <a:r>
              <a:rPr lang="en-US" sz="1000" dirty="0" smtClean="0"/>
              <a:t>Again like newspaper writing, you want to start the titles with the most meaningful words – users are scanning, not reading. [pause]</a:t>
            </a:r>
          </a:p>
          <a:p>
            <a:pPr>
              <a:lnSpc>
                <a:spcPct val="70000"/>
              </a:lnSpc>
              <a:buFontTx/>
              <a:buChar char="•"/>
            </a:pPr>
            <a:r>
              <a:rPr lang="en-US" sz="1000" dirty="0" smtClean="0"/>
              <a:t>You want to use vocabulary that’s meaningful to users, who may not know the product as well as the developers. [pause]</a:t>
            </a:r>
          </a:p>
          <a:p>
            <a:pPr>
              <a:lnSpc>
                <a:spcPct val="70000"/>
              </a:lnSpc>
              <a:buFontTx/>
              <a:buChar char="•"/>
            </a:pPr>
            <a:r>
              <a:rPr lang="en-US" sz="1000" dirty="0" smtClean="0"/>
              <a:t>You want to focus on task-based, not feature-based titles. E.g.,  [pause]</a:t>
            </a:r>
          </a:p>
          <a:p>
            <a:pPr>
              <a:lnSpc>
                <a:spcPct val="70000"/>
              </a:lnSpc>
              <a:buFontTx/>
              <a:buChar char="•"/>
            </a:pPr>
            <a:r>
              <a:rPr lang="en-US" sz="1000" dirty="0" smtClean="0"/>
              <a:t>You want to develop titles based on the questions that users have in their heads such as “What do I do with this?” or “What does this mean?”. </a:t>
            </a:r>
          </a:p>
          <a:p>
            <a:pPr>
              <a:lnSpc>
                <a:spcPct val="70000"/>
              </a:lnSpc>
              <a:buFontTx/>
              <a:buChar char="•"/>
            </a:pPr>
            <a:r>
              <a:rPr lang="en-US" sz="1000" dirty="0" smtClean="0"/>
              <a:t>***Focus on what the user is trying to do, not the name of the feature or the specific option of the feature that they need to use – the user probably don’t know what the feature is called yet or that it even has options. [pause]</a:t>
            </a:r>
          </a:p>
          <a:p>
            <a:pPr>
              <a:lnSpc>
                <a:spcPct val="70000"/>
              </a:lnSpc>
              <a:buFontTx/>
              <a:buChar char="•"/>
            </a:pPr>
            <a:r>
              <a:rPr lang="en-US" sz="1000" dirty="0" smtClean="0"/>
              <a:t>You want to make sure titles are unique within a deliverable so a user can find the right topic to meet </a:t>
            </a:r>
            <a:r>
              <a:rPr lang="en-US" sz="1000" dirty="0" err="1" smtClean="0"/>
              <a:t>thier</a:t>
            </a:r>
            <a:r>
              <a:rPr lang="en-US" sz="1000" dirty="0" smtClean="0"/>
              <a:t> information needs. [pause]</a:t>
            </a:r>
          </a:p>
          <a:p>
            <a:pPr>
              <a:lnSpc>
                <a:spcPct val="70000"/>
              </a:lnSpc>
              <a:buFontTx/>
              <a:buChar char="•"/>
            </a:pPr>
            <a:endParaRPr lang="en-US" sz="1000" dirty="0" smtClean="0"/>
          </a:p>
          <a:p>
            <a:pPr>
              <a:lnSpc>
                <a:spcPct val="70000"/>
              </a:lnSpc>
              <a:buFontTx/>
              <a:buChar char="•"/>
            </a:pPr>
            <a:r>
              <a:rPr lang="en-US" sz="1000" dirty="0" smtClean="0"/>
              <a:t>Avoid writing long titles – one check is whether the title wraps to the next line in a PDF; this isn’t a hard rule, depends on the content. [pause]</a:t>
            </a:r>
          </a:p>
          <a:p>
            <a:pPr>
              <a:lnSpc>
                <a:spcPct val="70000"/>
              </a:lnSpc>
              <a:buFontTx/>
              <a:buChar char="•"/>
            </a:pPr>
            <a:r>
              <a:rPr lang="en-US" sz="1000" dirty="0" smtClean="0"/>
              <a:t>That being said, try to avoid going into too much detail. [pause]</a:t>
            </a:r>
          </a:p>
          <a:p>
            <a:pPr>
              <a:lnSpc>
                <a:spcPct val="70000"/>
              </a:lnSpc>
            </a:pPr>
            <a:r>
              <a:rPr lang="en-US" sz="1000" dirty="0" smtClean="0"/>
              <a:t>	However, if you are using vocabulary that’s meaningful to the users, and you’re making sure your title is unique, it may turn out to be a rather long title.  Acrocheck, the tool used to assist us in writing for machine translation allows twenty-five words total.  Long product names with multiple words count as a single word. [pause]</a:t>
            </a:r>
          </a:p>
          <a:p>
            <a:pPr>
              <a:lnSpc>
                <a:spcPct val="70000"/>
              </a:lnSpc>
              <a:buFontTx/>
              <a:buChar char="•"/>
            </a:pPr>
            <a:r>
              <a:rPr lang="en-US" sz="1000" dirty="0" smtClean="0"/>
              <a:t>On the other end of the spectrum, it’s best not to write a one-word title.  The word “Databases” isn’t very meaningful to either a user or a content developer. [pause]</a:t>
            </a:r>
          </a:p>
          <a:p>
            <a:pPr>
              <a:lnSpc>
                <a:spcPct val="70000"/>
              </a:lnSpc>
              <a:buFontTx/>
              <a:buChar char="•"/>
            </a:pPr>
            <a:r>
              <a:rPr lang="en-US" sz="1000" dirty="0" smtClean="0"/>
              <a:t>You don’t want to write titles in question format. [pause]</a:t>
            </a:r>
          </a:p>
          <a:p>
            <a:pPr>
              <a:lnSpc>
                <a:spcPct val="70000"/>
              </a:lnSpc>
            </a:pPr>
            <a:r>
              <a:rPr lang="en-US" sz="1000" dirty="0" smtClean="0"/>
              <a:t>	When developing a topic (especially when using the User-Topic Matrix tool) you want to identify the question a user would ask and use it as your focus for developing the topic to answer it.  The question might be recorded in the User Topic Matrix or may even serve as a placeholder for the title while the topic is in development.  However, once the topic is complete, the title must be written as a non-interrogative statement. </a:t>
            </a:r>
          </a:p>
          <a:p>
            <a:pPr>
              <a:lnSpc>
                <a:spcPct val="70000"/>
              </a:lnSpc>
              <a:buFontTx/>
              <a:buChar char="•"/>
            </a:pPr>
            <a:r>
              <a:rPr lang="en-US" sz="1000" dirty="0" smtClean="0"/>
              <a:t>Lastly, avoid vague titles. [pause]</a:t>
            </a:r>
          </a:p>
          <a:p>
            <a:pPr>
              <a:lnSpc>
                <a:spcPct val="70000"/>
              </a:lnSpc>
            </a:pPr>
            <a:r>
              <a:rPr lang="en-US" sz="1000" dirty="0" smtClean="0"/>
              <a:t>	titles that contain vague gerunds, such as “using” and “working” aren’t effective because they do not provide enough information about what the user learn in the topic.  Think instead at a more granular level: What, specifically, does the user want our product to do for them?  What task are they trying to perform with our product?  titles that answers these questions are more effective.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Concept titles: Usually “About”, in fact this is so common that we sometimes colloquially refer to concepts topics as “about topics”. Other examples: “How &lt;something&gt; works”</a:t>
            </a:r>
          </a:p>
          <a:p>
            <a:endParaRPr lang="en-US" smtClean="0"/>
          </a:p>
          <a:p>
            <a:r>
              <a:rPr lang="en-US" smtClean="0"/>
              <a:t>Task titles: Remember, be as specific as possible. Avoid “Using” and “Working with”, which usually indicate a feature based rather than task based title. They can also indicate that you are trying to put multiple tasks into one topic that should be multiple topics.</a:t>
            </a:r>
          </a:p>
          <a:p>
            <a:endParaRPr lang="en-US" smtClean="0"/>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Footer Placeholder 3"/>
          <p:cNvSpPr>
            <a:spLocks noGrp="1"/>
          </p:cNvSpPr>
          <p:nvPr>
            <p:ph type="ftr" sz="quarter" idx="4"/>
          </p:nvPr>
        </p:nvSpPr>
        <p:spPr>
          <a:noFill/>
        </p:spPr>
        <p:txBody>
          <a:bodyPr/>
          <a:lstStyle/>
          <a:p>
            <a:endParaRPr lang="en-US" smtClean="0"/>
          </a:p>
        </p:txBody>
      </p:sp>
      <p:sp>
        <p:nvSpPr>
          <p:cNvPr id="134149" name="Slide Number Placeholder 4"/>
          <p:cNvSpPr>
            <a:spLocks noGrp="1"/>
          </p:cNvSpPr>
          <p:nvPr>
            <p:ph type="sldNum" sz="quarter" idx="5"/>
          </p:nvPr>
        </p:nvSpPr>
        <p:spPr>
          <a:noFill/>
        </p:spPr>
        <p:txBody>
          <a:bodyPr/>
          <a:lstStyle/>
          <a:p>
            <a:fld id="{3672A0BC-D0D8-40CD-8583-9EE574BAA215}" type="slidenum">
              <a:rPr lang="en-GB" smtClean="0"/>
              <a:pPr/>
              <a:t>48</a:t>
            </a:fld>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marL="226954" indent="-226954">
              <a:buFontTx/>
              <a:buAutoNum type="arabicPeriod"/>
            </a:pPr>
            <a:r>
              <a:rPr lang="en-US" dirty="0" smtClean="0"/>
              <a:t>Concept</a:t>
            </a:r>
          </a:p>
          <a:p>
            <a:pPr marL="226954" indent="-226954"/>
            <a:r>
              <a:rPr lang="en-US" dirty="0" smtClean="0"/>
              <a:t>2. Task</a:t>
            </a:r>
          </a:p>
          <a:p>
            <a:pPr marL="226954" indent="-226954"/>
            <a:r>
              <a:rPr lang="en-US" dirty="0" smtClean="0"/>
              <a:t>3. Reference</a:t>
            </a:r>
          </a:p>
          <a:p>
            <a:pPr marL="226954" indent="-226954"/>
            <a:r>
              <a:rPr lang="en-US" dirty="0" smtClean="0"/>
              <a:t>4. Process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8470619-3352-4C3D-A0A8-90F3E5D5FD1E}" type="slidenum">
              <a:rPr lang="en-US" smtClean="0"/>
              <a:pPr/>
              <a:t>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F2A17C35-E736-4283-9AE6-3317BBD5429B}" type="slidenum">
              <a:rPr lang="en-GB" sz="1200"/>
              <a:pPr algn="r" defTabSz="865263"/>
              <a:t>50</a:t>
            </a:fld>
            <a:endParaRPr lang="en-GB" sz="1200"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marL="226954" indent="-226954"/>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Footer Placeholder 3"/>
          <p:cNvSpPr>
            <a:spLocks noGrp="1"/>
          </p:cNvSpPr>
          <p:nvPr>
            <p:ph type="ftr" sz="quarter" idx="4"/>
          </p:nvPr>
        </p:nvSpPr>
        <p:spPr>
          <a:noFill/>
        </p:spPr>
        <p:txBody>
          <a:bodyPr/>
          <a:lstStyle/>
          <a:p>
            <a:endParaRPr lang="en-US" smtClean="0"/>
          </a:p>
        </p:txBody>
      </p:sp>
      <p:sp>
        <p:nvSpPr>
          <p:cNvPr id="138245" name="Slide Number Placeholder 4"/>
          <p:cNvSpPr>
            <a:spLocks noGrp="1"/>
          </p:cNvSpPr>
          <p:nvPr>
            <p:ph type="sldNum" sz="quarter" idx="5"/>
          </p:nvPr>
        </p:nvSpPr>
        <p:spPr>
          <a:noFill/>
        </p:spPr>
        <p:txBody>
          <a:bodyPr/>
          <a:lstStyle/>
          <a:p>
            <a:fld id="{739BB255-48C9-4F0D-A4F0-FAAA3B854DE1}" type="slidenum">
              <a:rPr lang="en-GB" smtClean="0"/>
              <a:pPr/>
              <a:t>52</a:t>
            </a:fld>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baseline="0" dirty="0" smtClean="0"/>
              <a:t>Avoid</a:t>
            </a:r>
          </a:p>
          <a:p>
            <a:pPr>
              <a:buFontTx/>
              <a:buNone/>
            </a:pPr>
            <a:r>
              <a:rPr lang="en-US" baseline="0" dirty="0" smtClean="0"/>
              <a:t>* using the same cross-reference multiple times in a topic: instead place it once where it makes the most sense, either after a para or at the end of the topic</a:t>
            </a:r>
          </a:p>
          <a:p>
            <a:pPr>
              <a:buFontTx/>
              <a:buNone/>
            </a:pPr>
            <a:r>
              <a:rPr lang="en-US" dirty="0" smtClean="0"/>
              <a:t>* using too many cross-references:</a:t>
            </a:r>
            <a:r>
              <a:rPr lang="en-US" baseline="0" dirty="0" smtClean="0"/>
              <a:t> instead decide which ones are relevant and remove the ones that are not critical</a:t>
            </a:r>
          </a:p>
          <a:p>
            <a:pPr>
              <a:buFontTx/>
              <a:buNone/>
            </a:pPr>
            <a:r>
              <a:rPr lang="en-US" dirty="0" smtClean="0"/>
              <a:t>* using blocks of cross-references within the topic: instead place only a truly contextual cross-reference</a:t>
            </a:r>
            <a:r>
              <a:rPr lang="en-US" baseline="0" dirty="0" smtClean="0"/>
              <a:t> right after a paragraph and place </a:t>
            </a:r>
            <a:r>
              <a:rPr lang="en-US" dirty="0" smtClean="0"/>
              <a:t>a limited number of</a:t>
            </a:r>
            <a:r>
              <a:rPr lang="en-US" baseline="0" dirty="0" smtClean="0"/>
              <a:t> relevant cross-references at the end of the topic</a:t>
            </a:r>
            <a:endParaRPr lang="en-US" dirty="0" smtClean="0"/>
          </a:p>
        </p:txBody>
      </p:sp>
      <p:sp>
        <p:nvSpPr>
          <p:cNvPr id="139268" name="Footer Placeholder 3"/>
          <p:cNvSpPr>
            <a:spLocks noGrp="1"/>
          </p:cNvSpPr>
          <p:nvPr>
            <p:ph type="ftr" sz="quarter" idx="4"/>
          </p:nvPr>
        </p:nvSpPr>
        <p:spPr>
          <a:noFill/>
        </p:spPr>
        <p:txBody>
          <a:bodyPr/>
          <a:lstStyle/>
          <a:p>
            <a:endParaRPr lang="en-US" smtClean="0"/>
          </a:p>
        </p:txBody>
      </p:sp>
      <p:sp>
        <p:nvSpPr>
          <p:cNvPr id="139269" name="Slide Number Placeholder 4"/>
          <p:cNvSpPr>
            <a:spLocks noGrp="1"/>
          </p:cNvSpPr>
          <p:nvPr>
            <p:ph type="sldNum" sz="quarter" idx="5"/>
          </p:nvPr>
        </p:nvSpPr>
        <p:spPr>
          <a:noFill/>
        </p:spPr>
        <p:txBody>
          <a:bodyPr/>
          <a:lstStyle/>
          <a:p>
            <a:fld id="{22497E02-3C9D-4A2E-BB3D-09078BD3E6E3}" type="slidenum">
              <a:rPr lang="en-GB" smtClean="0"/>
              <a:pPr/>
              <a:t>53</a:t>
            </a:fld>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dirty="0" smtClean="0"/>
              <a:t>Avoid placing a block of cross-references</a:t>
            </a:r>
            <a:r>
              <a:rPr lang="en-US" baseline="0" dirty="0" smtClean="0"/>
              <a:t> for related information within the topic. Decide if contextual cross-references are needed right after a paragraph and place all or the remainder at the end of the topic.</a:t>
            </a:r>
            <a:endParaRPr lang="en-US" dirty="0" smtClean="0"/>
          </a:p>
        </p:txBody>
      </p:sp>
      <p:sp>
        <p:nvSpPr>
          <p:cNvPr id="140292" name="Footer Placeholder 3"/>
          <p:cNvSpPr>
            <a:spLocks noGrp="1"/>
          </p:cNvSpPr>
          <p:nvPr>
            <p:ph type="ftr" sz="quarter" idx="4"/>
          </p:nvPr>
        </p:nvSpPr>
        <p:spPr>
          <a:noFill/>
        </p:spPr>
        <p:txBody>
          <a:bodyPr/>
          <a:lstStyle/>
          <a:p>
            <a:endParaRPr lang="en-US" smtClean="0"/>
          </a:p>
        </p:txBody>
      </p:sp>
      <p:sp>
        <p:nvSpPr>
          <p:cNvPr id="140293" name="Slide Number Placeholder 4"/>
          <p:cNvSpPr>
            <a:spLocks noGrp="1"/>
          </p:cNvSpPr>
          <p:nvPr>
            <p:ph type="sldNum" sz="quarter" idx="5"/>
          </p:nvPr>
        </p:nvSpPr>
        <p:spPr>
          <a:noFill/>
        </p:spPr>
        <p:txBody>
          <a:bodyPr/>
          <a:lstStyle/>
          <a:p>
            <a:fld id="{FC0A6126-E5C9-4949-9E84-FFF93D1532F7}" type="slidenum">
              <a:rPr lang="en-GB" smtClean="0"/>
              <a:pPr/>
              <a:t>54</a:t>
            </a:fld>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2BE3E662-FB05-4352-8B6B-0B61C9E9484B}" type="slidenum">
              <a:rPr lang="en-GB" sz="1200"/>
              <a:pPr algn="r" defTabSz="865263"/>
              <a:t>55</a:t>
            </a:fld>
            <a:endParaRPr lang="en-GB" sz="1200"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z="900" dirty="0" smtClean="0"/>
              <a:t>in TOP environ, everything happens up front - need a tool that supports that - only place in workflow that addresses the topic based development of content.  (PLC doc doesn't do it, Vasont can't do it, either - can't do your planning for you, just manages what you put in)</a:t>
            </a:r>
          </a:p>
          <a:p>
            <a:endParaRPr lang="en-US" sz="900" dirty="0" smtClean="0"/>
          </a:p>
          <a:p>
            <a:r>
              <a:rPr lang="en-US" sz="900" dirty="0" smtClean="0"/>
              <a:t>it's about up front planning - user questions, structured around tasks, know your users</a:t>
            </a:r>
          </a:p>
          <a:p>
            <a:endParaRPr lang="en-US" sz="900" dirty="0" smtClean="0"/>
          </a:p>
          <a:p>
            <a:r>
              <a:rPr lang="en-US" sz="900" dirty="0" smtClean="0"/>
              <a:t>seeing stand alone topic in source doesn't reveal whether it's a necessary topic.</a:t>
            </a:r>
          </a:p>
          <a:p>
            <a:endParaRPr lang="en-US" sz="900" dirty="0" smtClean="0"/>
          </a:p>
          <a:p>
            <a:r>
              <a:rPr lang="en-US" sz="900" dirty="0" smtClean="0"/>
              <a:t>development audit on topic is bout structure, not context.</a:t>
            </a:r>
          </a:p>
          <a:p>
            <a:endParaRPr lang="en-US" sz="900" dirty="0" smtClean="0"/>
          </a:p>
          <a:p>
            <a:r>
              <a:rPr lang="en-US" sz="900" dirty="0" smtClean="0"/>
              <a:t>next to plan context early on so del is full of needed, value added topics. - UTM</a:t>
            </a:r>
          </a:p>
          <a:p>
            <a:endParaRPr lang="en-US" sz="900" dirty="0" smtClean="0"/>
          </a:p>
          <a:p>
            <a:r>
              <a:rPr lang="en-US" sz="900" dirty="0" smtClean="0"/>
              <a:t>2 audits in del coll.</a:t>
            </a:r>
          </a:p>
          <a:p>
            <a:r>
              <a:rPr lang="en-US" sz="900" dirty="0" smtClean="0"/>
              <a:t> after 1st, structure can look good, but by the time you see it all hang together, it's too late to change it.</a:t>
            </a:r>
          </a:p>
          <a:p>
            <a:endParaRPr lang="en-US" sz="900" dirty="0" smtClean="0"/>
          </a:p>
          <a:p>
            <a:endParaRPr lang="en-US" dirty="0" smtClean="0"/>
          </a:p>
        </p:txBody>
      </p:sp>
      <p:sp>
        <p:nvSpPr>
          <p:cNvPr id="4" name="Header Placeholder 3"/>
          <p:cNvSpPr>
            <a:spLocks noGrp="1"/>
          </p:cNvSpPr>
          <p:nvPr>
            <p:ph type="hdr" sz="quarter"/>
          </p:nvPr>
        </p:nvSpPr>
        <p:spPr>
          <a:xfrm>
            <a:off x="0" y="0"/>
            <a:ext cx="2971800" cy="457513"/>
          </a:xfrm>
          <a:prstGeom prst="rect">
            <a:avLst/>
          </a:prstGeom>
        </p:spPr>
        <p:txBody>
          <a:bodyPr/>
          <a:lstStyle/>
          <a:p>
            <a:pPr>
              <a:defRPr/>
            </a:pPr>
            <a:r>
              <a:rPr lang="en-GB" smtClean="0"/>
              <a:t>Moving to a content management system: Justification to implementation</a:t>
            </a:r>
            <a:endParaRPr lang="en-GB"/>
          </a:p>
        </p:txBody>
      </p:sp>
      <p:sp>
        <p:nvSpPr>
          <p:cNvPr id="5" name="Date Placeholder 4"/>
          <p:cNvSpPr>
            <a:spLocks noGrp="1"/>
          </p:cNvSpPr>
          <p:nvPr>
            <p:ph type="dt" sz="quarter" idx="1"/>
          </p:nvPr>
        </p:nvSpPr>
        <p:spPr>
          <a:xfrm>
            <a:off x="3884614" y="0"/>
            <a:ext cx="2971800" cy="457513"/>
          </a:xfrm>
          <a:prstGeom prst="rect">
            <a:avLst/>
          </a:prstGeom>
        </p:spPr>
        <p:txBody>
          <a:bodyPr/>
          <a:lstStyle/>
          <a:p>
            <a:pPr>
              <a:defRPr/>
            </a:pPr>
            <a:r>
              <a:rPr lang="en-US" smtClean="0"/>
              <a:t>May 2-3, 2009</a:t>
            </a:r>
            <a:endParaRPr lang="en-GB"/>
          </a:p>
        </p:txBody>
      </p:sp>
      <p:sp>
        <p:nvSpPr>
          <p:cNvPr id="6" name="Footer Placeholder 5"/>
          <p:cNvSpPr>
            <a:spLocks noGrp="1"/>
          </p:cNvSpPr>
          <p:nvPr>
            <p:ph type="ftr" sz="quarter" idx="4"/>
          </p:nvPr>
        </p:nvSpPr>
        <p:spPr/>
        <p:txBody>
          <a:bodyPr/>
          <a:lstStyle/>
          <a:p>
            <a:pPr>
              <a:defRPr/>
            </a:pPr>
            <a:r>
              <a:rPr lang="en-GB" smtClean="0"/>
              <a:t>Uta Bamberger, Alexia Idoura, Katy Mullally</a:t>
            </a:r>
            <a:endParaRPr lang="en-GB"/>
          </a:p>
        </p:txBody>
      </p:sp>
      <p:sp>
        <p:nvSpPr>
          <p:cNvPr id="7" name="Slide Number Placeholder 6"/>
          <p:cNvSpPr>
            <a:spLocks noGrp="1"/>
          </p:cNvSpPr>
          <p:nvPr>
            <p:ph type="sldNum" sz="quarter" idx="5"/>
          </p:nvPr>
        </p:nvSpPr>
        <p:spPr/>
        <p:txBody>
          <a:bodyPr/>
          <a:lstStyle/>
          <a:p>
            <a:pPr>
              <a:defRPr/>
            </a:pPr>
            <a:fld id="{7D761A33-4D7A-4AF9-9CF4-23ACA4DBC9CA}" type="slidenum">
              <a:rPr lang="en-GB" smtClean="0"/>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dirty="0" smtClean="0"/>
          </a:p>
        </p:txBody>
      </p:sp>
      <p:sp>
        <p:nvSpPr>
          <p:cNvPr id="142340" name="Footer Placeholder 3"/>
          <p:cNvSpPr>
            <a:spLocks noGrp="1"/>
          </p:cNvSpPr>
          <p:nvPr>
            <p:ph type="ftr" sz="quarter" idx="4"/>
          </p:nvPr>
        </p:nvSpPr>
        <p:spPr>
          <a:noFill/>
        </p:spPr>
        <p:txBody>
          <a:bodyPr/>
          <a:lstStyle/>
          <a:p>
            <a:endParaRPr lang="en-US" smtClean="0"/>
          </a:p>
        </p:txBody>
      </p:sp>
      <p:sp>
        <p:nvSpPr>
          <p:cNvPr id="142341" name="Slide Number Placeholder 4"/>
          <p:cNvSpPr>
            <a:spLocks noGrp="1"/>
          </p:cNvSpPr>
          <p:nvPr>
            <p:ph type="sldNum" sz="quarter" idx="5"/>
          </p:nvPr>
        </p:nvSpPr>
        <p:spPr>
          <a:noFill/>
        </p:spPr>
        <p:txBody>
          <a:bodyPr/>
          <a:lstStyle/>
          <a:p>
            <a:fld id="{B9F2FC6C-282B-4B98-A5E6-52D160F0EED4}" type="slidenum">
              <a:rPr lang="en-GB" smtClean="0"/>
              <a:pPr/>
              <a:t>57</a:t>
            </a:fld>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Footer Placeholder 3"/>
          <p:cNvSpPr>
            <a:spLocks noGrp="1"/>
          </p:cNvSpPr>
          <p:nvPr>
            <p:ph type="ftr" sz="quarter" idx="4"/>
          </p:nvPr>
        </p:nvSpPr>
        <p:spPr>
          <a:noFill/>
        </p:spPr>
        <p:txBody>
          <a:bodyPr/>
          <a:lstStyle/>
          <a:p>
            <a:endParaRPr lang="en-US" smtClean="0"/>
          </a:p>
        </p:txBody>
      </p:sp>
      <p:sp>
        <p:nvSpPr>
          <p:cNvPr id="143365" name="Slide Number Placeholder 4"/>
          <p:cNvSpPr>
            <a:spLocks noGrp="1"/>
          </p:cNvSpPr>
          <p:nvPr>
            <p:ph type="sldNum" sz="quarter" idx="5"/>
          </p:nvPr>
        </p:nvSpPr>
        <p:spPr>
          <a:noFill/>
        </p:spPr>
        <p:txBody>
          <a:bodyPr/>
          <a:lstStyle/>
          <a:p>
            <a:fld id="{568A0F07-7467-47CE-B90F-FBC92026D021}" type="slidenum">
              <a:rPr lang="en-GB" smtClean="0"/>
              <a:pPr/>
              <a:t>58</a:t>
            </a:fld>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txBox="1">
            <a:spLocks noGrp="1" noChangeArrowheads="1"/>
          </p:cNvSpPr>
          <p:nvPr/>
        </p:nvSpPr>
        <p:spPr bwMode="auto">
          <a:xfrm>
            <a:off x="0" y="8936578"/>
            <a:ext cx="2971592" cy="205839"/>
          </a:xfrm>
          <a:prstGeom prst="rect">
            <a:avLst/>
          </a:prstGeom>
          <a:noFill/>
          <a:ln w="9525">
            <a:noFill/>
            <a:miter lim="800000"/>
            <a:headEnd/>
            <a:tailEnd/>
          </a:ln>
        </p:spPr>
        <p:txBody>
          <a:bodyPr lIns="91106" tIns="45553" rIns="91106" bIns="45553" anchor="b"/>
          <a:lstStyle/>
          <a:p>
            <a:pPr algn="l" defTabSz="865263"/>
            <a:endParaRPr lang="en-US" sz="1200" dirty="0"/>
          </a:p>
        </p:txBody>
      </p:sp>
      <p:sp>
        <p:nvSpPr>
          <p:cNvPr id="92163"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126D2635-76D6-4B44-9D61-48A1B70737B2}" type="slidenum">
              <a:rPr lang="en-GB" sz="1200"/>
              <a:pPr algn="r" defTabSz="865263"/>
              <a:t>6</a:t>
            </a:fld>
            <a:endParaRPr lang="en-GB" sz="1200" dirty="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2B5B8C17-88AF-434C-B473-CA0EB7CEB8C4}" type="slidenum">
              <a:rPr lang="en-GB" sz="1200"/>
              <a:pPr algn="r" defTabSz="865263"/>
              <a:t>63</a:t>
            </a:fld>
            <a:endParaRPr lang="en-GB"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p>
        </p:txBody>
      </p:sp>
      <p:sp>
        <p:nvSpPr>
          <p:cNvPr id="145412" name="Footer Placeholder 3"/>
          <p:cNvSpPr>
            <a:spLocks noGrp="1"/>
          </p:cNvSpPr>
          <p:nvPr>
            <p:ph type="ftr" sz="quarter" idx="4"/>
          </p:nvPr>
        </p:nvSpPr>
        <p:spPr>
          <a:noFill/>
        </p:spPr>
        <p:txBody>
          <a:bodyPr/>
          <a:lstStyle/>
          <a:p>
            <a:endParaRPr lang="en-US" smtClean="0"/>
          </a:p>
        </p:txBody>
      </p:sp>
      <p:sp>
        <p:nvSpPr>
          <p:cNvPr id="145413" name="Slide Number Placeholder 4"/>
          <p:cNvSpPr>
            <a:spLocks noGrp="1"/>
          </p:cNvSpPr>
          <p:nvPr>
            <p:ph type="sldNum" sz="quarter" idx="5"/>
          </p:nvPr>
        </p:nvSpPr>
        <p:spPr>
          <a:noFill/>
        </p:spPr>
        <p:txBody>
          <a:bodyPr/>
          <a:lstStyle/>
          <a:p>
            <a:fld id="{605AC17D-8672-43C0-980D-D806FFC2DCE2}" type="slidenum">
              <a:rPr lang="en-GB" smtClean="0"/>
              <a:pPr/>
              <a:t>64</a:t>
            </a:fld>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22C9B4-C844-478A-AB63-5BAF1BB4BD46}"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2B436-8FD4-415A-9191-D6C9957A8383}" type="slidenum">
              <a:rPr lang="en-US"/>
              <a:pPr/>
              <a:t>67</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CEF3B-0088-48AF-B2FE-A91F741082CF}" type="slidenum">
              <a:rPr lang="en-US"/>
              <a:pPr/>
              <a:t>68</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91E6E-BB6D-4566-A750-6874020B20D9}" type="slidenum">
              <a:rPr lang="en-US"/>
              <a:pPr/>
              <a:t>69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Source structure is for the WRITERS – set up in a way that makes sense to them.</a:t>
            </a:r>
          </a:p>
          <a:p>
            <a:r>
              <a:rPr lang="en-US"/>
              <a:t>Subjects, component = source</a:t>
            </a:r>
          </a:p>
          <a:p>
            <a:r>
              <a:rPr lang="en-US"/>
              <a:t>User goals = deliverables</a:t>
            </a:r>
          </a:p>
          <a:p>
            <a:endParaRPr lang="en-US"/>
          </a:p>
          <a:p>
            <a:r>
              <a:rPr lang="en-US"/>
              <a:t>Aids “findability”</a:t>
            </a:r>
          </a:p>
          <a:p>
            <a:r>
              <a:rPr lang="en-US"/>
              <a:t>For content that could belong to multiple source bins, use annotations at chapter or book level (section level?)</a:t>
            </a:r>
          </a:p>
          <a:p>
            <a:r>
              <a:rPr lang="en-US"/>
              <a:t>Convenient when verifying deliverables</a:t>
            </a:r>
          </a:p>
          <a:p>
            <a:r>
              <a:rPr lang="en-US"/>
              <a:t>Vasont doesn’t automatically link a source topic to a deliverable, including nested topics.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7BAA6043-C519-4C07-AE60-D0060AD4746D}" type="slidenum">
              <a:rPr lang="en-US" sz="1200"/>
              <a:pPr algn="r" defTabSz="865263"/>
              <a:t>7</a:t>
            </a:fld>
            <a:endParaRPr lang="en-US" sz="12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mtClean="0"/>
              <a:t>The “TOP” in “symTOP” stands for Topic Oriented Publishing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FE1614-4C3F-455B-9F1D-7A23F99FE402}" type="slidenum">
              <a:rPr lang="en-US" smtClean="0">
                <a:cs typeface="Arial" charset="0"/>
              </a:rPr>
              <a:pPr/>
              <a:t>70</a:t>
            </a:fld>
            <a:endParaRPr lang="en-US"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842" y="8936578"/>
            <a:ext cx="2971592" cy="205839"/>
          </a:xfrm>
          <a:prstGeom prst="rect">
            <a:avLst/>
          </a:prstGeom>
          <a:noFill/>
          <a:ln w="9525">
            <a:noFill/>
            <a:miter lim="800000"/>
            <a:headEnd/>
            <a:tailEnd/>
          </a:ln>
        </p:spPr>
        <p:txBody>
          <a:bodyPr lIns="91106" tIns="45553" rIns="91106" bIns="45553" anchor="b"/>
          <a:lstStyle/>
          <a:p>
            <a:pPr algn="r" defTabSz="865263"/>
            <a:fld id="{AF12A54D-DD06-44DF-BBF2-525F4A46CFE9}" type="slidenum">
              <a:rPr lang="en-GB" sz="1200"/>
              <a:pPr algn="r" defTabSz="865263"/>
              <a:t>71</a:t>
            </a:fld>
            <a:endParaRPr lang="en-GB" sz="12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p>
        </p:txBody>
      </p:sp>
      <p:sp>
        <p:nvSpPr>
          <p:cNvPr id="148484" name="Footer Placeholder 3"/>
          <p:cNvSpPr>
            <a:spLocks noGrp="1"/>
          </p:cNvSpPr>
          <p:nvPr>
            <p:ph type="ftr" sz="quarter" idx="4"/>
          </p:nvPr>
        </p:nvSpPr>
        <p:spPr>
          <a:noFill/>
        </p:spPr>
        <p:txBody>
          <a:bodyPr/>
          <a:lstStyle/>
          <a:p>
            <a:endParaRPr lang="en-US" smtClean="0"/>
          </a:p>
        </p:txBody>
      </p:sp>
      <p:sp>
        <p:nvSpPr>
          <p:cNvPr id="148485" name="Slide Number Placeholder 4"/>
          <p:cNvSpPr>
            <a:spLocks noGrp="1"/>
          </p:cNvSpPr>
          <p:nvPr>
            <p:ph type="sldNum" sz="quarter" idx="5"/>
          </p:nvPr>
        </p:nvSpPr>
        <p:spPr>
          <a:noFill/>
        </p:spPr>
        <p:txBody>
          <a:bodyPr/>
          <a:lstStyle/>
          <a:p>
            <a:fld id="{C2102E58-B626-436F-96BA-1111777B0B51}" type="slidenum">
              <a:rPr lang="en-GB" smtClean="0"/>
              <a:pPr/>
              <a:t>72</a:t>
            </a:fld>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idx="4294967295"/>
          </p:nvPr>
        </p:nvSpPr>
        <p:spPr bwMode="auto">
          <a:xfrm>
            <a:off x="0" y="0"/>
            <a:ext cx="2971592" cy="316675"/>
          </a:xfrm>
          <a:prstGeom prst="rect">
            <a:avLst/>
          </a:prstGeom>
          <a:noFill/>
          <a:ln>
            <a:miter lim="800000"/>
            <a:headEnd/>
            <a:tailEnd/>
          </a:ln>
        </p:spPr>
        <p:txBody>
          <a:bodyPr lIns="91106" tIns="45553" rIns="91106" bIns="45553"/>
          <a:lstStyle/>
          <a:p>
            <a:pPr defTabSz="865263"/>
            <a:r>
              <a:rPr lang="en-GB" dirty="0"/>
              <a:t>Moving to a content management system: Justification to implementation</a:t>
            </a:r>
          </a:p>
        </p:txBody>
      </p:sp>
      <p:sp>
        <p:nvSpPr>
          <p:cNvPr id="149507" name="Rectangle 3"/>
          <p:cNvSpPr>
            <a:spLocks noGrp="1" noChangeArrowheads="1"/>
          </p:cNvSpPr>
          <p:nvPr>
            <p:ph type="dt" sz="quarter" idx="4294967295"/>
          </p:nvPr>
        </p:nvSpPr>
        <p:spPr bwMode="auto">
          <a:xfrm>
            <a:off x="3884842" y="0"/>
            <a:ext cx="2971592" cy="316675"/>
          </a:xfrm>
          <a:prstGeom prst="rect">
            <a:avLst/>
          </a:prstGeom>
          <a:noFill/>
          <a:ln>
            <a:miter lim="800000"/>
            <a:headEnd/>
            <a:tailEnd/>
          </a:ln>
        </p:spPr>
        <p:txBody>
          <a:bodyPr lIns="91106" tIns="45553" rIns="91106" bIns="45553"/>
          <a:lstStyle/>
          <a:p>
            <a:pPr defTabSz="865263"/>
            <a:r>
              <a:rPr lang="en-US" dirty="0"/>
              <a:t>May 2-3, 2009</a:t>
            </a:r>
            <a:endParaRPr lang="en-GB" dirty="0"/>
          </a:p>
        </p:txBody>
      </p:sp>
      <p:sp>
        <p:nvSpPr>
          <p:cNvPr id="149508" name="Rectangle 6"/>
          <p:cNvSpPr>
            <a:spLocks noGrp="1" noChangeArrowheads="1"/>
          </p:cNvSpPr>
          <p:nvPr>
            <p:ph type="ftr" sz="quarter" idx="4"/>
          </p:nvPr>
        </p:nvSpPr>
        <p:spPr>
          <a:noFill/>
        </p:spPr>
        <p:txBody>
          <a:bodyPr/>
          <a:lstStyle/>
          <a:p>
            <a:r>
              <a:rPr lang="en-GB" smtClean="0"/>
              <a:t>Uta Bamberger, Alexia Idoura, Katy Mullally</a:t>
            </a:r>
          </a:p>
        </p:txBody>
      </p:sp>
      <p:sp>
        <p:nvSpPr>
          <p:cNvPr id="149509" name="Rectangle 7"/>
          <p:cNvSpPr>
            <a:spLocks noGrp="1" noChangeArrowheads="1"/>
          </p:cNvSpPr>
          <p:nvPr>
            <p:ph type="sldNum" sz="quarter" idx="5"/>
          </p:nvPr>
        </p:nvSpPr>
        <p:spPr>
          <a:noFill/>
        </p:spPr>
        <p:txBody>
          <a:bodyPr/>
          <a:lstStyle/>
          <a:p>
            <a:fld id="{48F627B0-A876-4D38-988B-2BBB0F027375}" type="slidenum">
              <a:rPr lang="en-GB" smtClean="0"/>
              <a:pPr/>
              <a:t>73</a:t>
            </a:fld>
            <a:endParaRPr lang="en-GB" smtClean="0"/>
          </a:p>
        </p:txBody>
      </p:sp>
      <p:sp>
        <p:nvSpPr>
          <p:cNvPr id="149510" name="Rectangle 2"/>
          <p:cNvSpPr>
            <a:spLocks noGrp="1" noRot="1" noChangeAspect="1" noChangeArrowheads="1" noTextEdit="1"/>
          </p:cNvSpPr>
          <p:nvPr>
            <p:ph type="sldImg"/>
          </p:nvPr>
        </p:nvSpPr>
        <p:spPr>
          <a:ln/>
        </p:spPr>
      </p:sp>
      <p:sp>
        <p:nvSpPr>
          <p:cNvPr id="1495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3A158-9C0F-4BB0-AE50-55DB7B76A320}" type="slidenum">
              <a:rPr lang="en-US"/>
              <a:pPr/>
              <a:t>74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t>Never depend on the context in which a topic appears in a particular deliverable. On a web page, user can’t scroll down to next topic the way they can in a PDF; they don’t have TOC pane the way they do in a CHM. Yes, a user may want to access additional topics with information that is related to the topic, so the topic should include cross-refs to all related topics to let the user know that the other topics exist, and to let the user access the other topics with one 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Users don’t ask “what options are available on the policies menu?”; users ask “How do I create a policy?”; “How do I view existing policies?”; etc. </a:t>
            </a:r>
          </a:p>
          <a:p>
            <a:endParaRPr lang="en-US" smtClean="0"/>
          </a:p>
          <a:p>
            <a:r>
              <a:rPr lang="en-US" smtClean="0"/>
              <a:t>Topics that answer users’ questions should be our top priority.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gray">
          <a:xfrm>
            <a:off x="2033588" y="4340225"/>
            <a:ext cx="6746875" cy="914400"/>
          </a:xfrm>
        </p:spPr>
        <p:txBody>
          <a:bodyPr/>
          <a:lstStyle>
            <a:lvl1pPr>
              <a:defRPr>
                <a:solidFill>
                  <a:schemeClr val="tx1"/>
                </a:solidFill>
              </a:defRPr>
            </a:lvl1pPr>
          </a:lstStyle>
          <a:p>
            <a:r>
              <a:rPr lang="en-US"/>
              <a:t>Click to edit Master title style</a:t>
            </a:r>
          </a:p>
        </p:txBody>
      </p:sp>
      <p:sp>
        <p:nvSpPr>
          <p:cNvPr id="5123" name="Rectangle 3"/>
          <p:cNvSpPr>
            <a:spLocks noGrp="1" noChangeArrowheads="1"/>
          </p:cNvSpPr>
          <p:nvPr>
            <p:ph type="subTitle" idx="1"/>
          </p:nvPr>
        </p:nvSpPr>
        <p:spPr bwMode="gray">
          <a:xfrm>
            <a:off x="2033588" y="5494338"/>
            <a:ext cx="6746875" cy="890587"/>
          </a:xfrm>
        </p:spPr>
        <p:txBody>
          <a:bodyPr anchor="ctr"/>
          <a:lstStyle>
            <a:lvl1pPr marL="0" indent="0">
              <a:buFontTx/>
              <a:buNone/>
              <a:defRPr sz="1900"/>
            </a:lvl1pPr>
          </a:lstStyle>
          <a:p>
            <a:r>
              <a:rPr lang="en-US"/>
              <a:t>Click to edit Master subtitle style</a:t>
            </a:r>
          </a:p>
        </p:txBody>
      </p:sp>
      <p:grpSp>
        <p:nvGrpSpPr>
          <p:cNvPr id="5124" name="Group 4"/>
          <p:cNvGrpSpPr>
            <a:grpSpLocks/>
          </p:cNvGrpSpPr>
          <p:nvPr/>
        </p:nvGrpSpPr>
        <p:grpSpPr bwMode="auto">
          <a:xfrm>
            <a:off x="-3175" y="0"/>
            <a:ext cx="9147175" cy="6858000"/>
            <a:chOff x="-2" y="0"/>
            <a:chExt cx="5762" cy="4320"/>
          </a:xfrm>
        </p:grpSpPr>
        <p:graphicFrame>
          <p:nvGraphicFramePr>
            <p:cNvPr id="5125" name="Object 5"/>
            <p:cNvGraphicFramePr>
              <a:graphicFrameLocks noChangeAspect="1"/>
            </p:cNvGraphicFramePr>
            <p:nvPr/>
          </p:nvGraphicFramePr>
          <p:xfrm>
            <a:off x="-2" y="2505"/>
            <a:ext cx="1136" cy="1815"/>
          </p:xfrm>
          <a:graphic>
            <a:graphicData uri="http://schemas.openxmlformats.org/presentationml/2006/ole">
              <p:oleObj spid="_x0000_s5125" name="Image" r:id="rId3" imgW="2400000" imgH="3834921" progId="">
                <p:embed/>
              </p:oleObj>
            </a:graphicData>
          </a:graphic>
        </p:graphicFrame>
        <p:pic>
          <p:nvPicPr>
            <p:cNvPr id="5126" name="Picture 6" descr="building1"/>
            <p:cNvPicPr>
              <a:picLocks noChangeAspect="1" noChangeArrowheads="1"/>
            </p:cNvPicPr>
            <p:nvPr userDrawn="1"/>
          </p:nvPicPr>
          <p:blipFill>
            <a:blip r:embed="rId4"/>
            <a:srcRect/>
            <a:stretch>
              <a:fillRect/>
            </a:stretch>
          </p:blipFill>
          <p:spPr bwMode="auto">
            <a:xfrm>
              <a:off x="0" y="0"/>
              <a:ext cx="5760" cy="2508"/>
            </a:xfrm>
            <a:prstGeom prst="rect">
              <a:avLst/>
            </a:prstGeom>
            <a:noFill/>
          </p:spPr>
        </p:pic>
        <p:sp>
          <p:nvSpPr>
            <p:cNvPr id="5127" name="Line 7"/>
            <p:cNvSpPr>
              <a:spLocks noChangeShapeType="1"/>
            </p:cNvSpPr>
            <p:nvPr userDrawn="1"/>
          </p:nvSpPr>
          <p:spPr bwMode="gray">
            <a:xfrm>
              <a:off x="1130" y="0"/>
              <a:ext cx="0" cy="4320"/>
            </a:xfrm>
            <a:prstGeom prst="line">
              <a:avLst/>
            </a:prstGeom>
            <a:noFill/>
            <a:ln w="15875">
              <a:solidFill>
                <a:srgbClr val="B9C9D7"/>
              </a:solidFill>
              <a:round/>
              <a:headEnd/>
              <a:tailEnd/>
            </a:ln>
            <a:effectLst/>
          </p:spPr>
          <p:txBody>
            <a:bodyPr/>
            <a:lstStyle/>
            <a:p>
              <a:endParaRPr lang="en-US"/>
            </a:p>
          </p:txBody>
        </p:sp>
        <p:grpSp>
          <p:nvGrpSpPr>
            <p:cNvPr id="5128" name="Group 8"/>
            <p:cNvGrpSpPr>
              <a:grpSpLocks/>
            </p:cNvGrpSpPr>
            <p:nvPr userDrawn="1"/>
          </p:nvGrpSpPr>
          <p:grpSpPr bwMode="auto">
            <a:xfrm>
              <a:off x="0" y="2505"/>
              <a:ext cx="5760" cy="0"/>
              <a:chOff x="0" y="2505"/>
              <a:chExt cx="5760" cy="0"/>
            </a:xfrm>
          </p:grpSpPr>
          <p:sp>
            <p:nvSpPr>
              <p:cNvPr id="5129" name="Line 9"/>
              <p:cNvSpPr>
                <a:spLocks noChangeShapeType="1"/>
              </p:cNvSpPr>
              <p:nvPr/>
            </p:nvSpPr>
            <p:spPr bwMode="gray">
              <a:xfrm>
                <a:off x="1130" y="2505"/>
                <a:ext cx="4630" cy="0"/>
              </a:xfrm>
              <a:prstGeom prst="line">
                <a:avLst/>
              </a:prstGeom>
              <a:noFill/>
              <a:ln w="15875">
                <a:solidFill>
                  <a:srgbClr val="99B1C5"/>
                </a:solidFill>
                <a:round/>
                <a:headEnd/>
                <a:tailEnd/>
              </a:ln>
              <a:effectLst/>
            </p:spPr>
            <p:txBody>
              <a:bodyPr/>
              <a:lstStyle/>
              <a:p>
                <a:endParaRPr lang="en-US"/>
              </a:p>
            </p:txBody>
          </p:sp>
          <p:sp>
            <p:nvSpPr>
              <p:cNvPr id="5130" name="Line 10"/>
              <p:cNvSpPr>
                <a:spLocks noChangeShapeType="1"/>
              </p:cNvSpPr>
              <p:nvPr/>
            </p:nvSpPr>
            <p:spPr bwMode="gray">
              <a:xfrm>
                <a:off x="0" y="2505"/>
                <a:ext cx="1134" cy="0"/>
              </a:xfrm>
              <a:prstGeom prst="line">
                <a:avLst/>
              </a:prstGeom>
              <a:noFill/>
              <a:ln w="15875">
                <a:solidFill>
                  <a:srgbClr val="D2DCE6"/>
                </a:solidFill>
                <a:round/>
                <a:headEnd/>
                <a:tailEnd/>
              </a:ln>
              <a:effectLst/>
            </p:spPr>
            <p:txBody>
              <a:bodyPr/>
              <a:lstStyle/>
              <a:p>
                <a:endParaRPr lang="en-US"/>
              </a:p>
            </p:txBody>
          </p:sp>
        </p:grpSp>
        <p:pic>
          <p:nvPicPr>
            <p:cNvPr id="5131" name="Picture 11" descr="full_banner_1118"/>
            <p:cNvPicPr>
              <a:picLocks noChangeAspect="1" noChangeArrowheads="1"/>
            </p:cNvPicPr>
            <p:nvPr userDrawn="1"/>
          </p:nvPicPr>
          <p:blipFill>
            <a:blip r:embed="rId5"/>
            <a:srcRect/>
            <a:stretch>
              <a:fillRect/>
            </a:stretch>
          </p:blipFill>
          <p:spPr bwMode="gray">
            <a:xfrm>
              <a:off x="0" y="205"/>
              <a:ext cx="2254" cy="919"/>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9515ABB-9A2B-46B0-98ED-BF4A72A770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152400"/>
            <a:ext cx="21907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75" y="152400"/>
            <a:ext cx="6423025"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C59FFA2-9759-4A87-BF17-DE0F335AC41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875" y="152400"/>
            <a:ext cx="6699250" cy="9525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42875" y="1300163"/>
            <a:ext cx="8766175" cy="5091112"/>
          </a:xfrm>
        </p:spPr>
        <p:txBody>
          <a:bodyPr/>
          <a:lstStyle/>
          <a:p>
            <a:pPr lvl="0"/>
            <a:endParaRPr lang="en-US" noProof="0"/>
          </a:p>
        </p:txBody>
      </p:sp>
      <p:sp>
        <p:nvSpPr>
          <p:cNvPr id="4" name="Footer Placeholder 3"/>
          <p:cNvSpPr>
            <a:spLocks noGrp="1"/>
          </p:cNvSpPr>
          <p:nvPr>
            <p:ph type="ftr" sz="quarter" idx="10"/>
          </p:nvPr>
        </p:nvSpPr>
        <p:spPr>
          <a:xfrm>
            <a:off x="6696075" y="6643688"/>
            <a:ext cx="407988" cy="152400"/>
          </a:xfrm>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A05A371-34FA-4D7D-8102-6CB73BED513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152400"/>
            <a:ext cx="669925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875" y="1300163"/>
            <a:ext cx="4306888" cy="5091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2163" y="1300163"/>
            <a:ext cx="4306887" cy="246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2163" y="3921125"/>
            <a:ext cx="4306887" cy="247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a:p>
        </p:txBody>
      </p:sp>
      <p:sp>
        <p:nvSpPr>
          <p:cNvPr id="7" name="Rectangle 9"/>
          <p:cNvSpPr>
            <a:spLocks noGrp="1" noChangeArrowheads="1"/>
          </p:cNvSpPr>
          <p:nvPr>
            <p:ph type="sldNum" sz="quarter" idx="11"/>
          </p:nvPr>
        </p:nvSpPr>
        <p:spPr>
          <a:ln/>
        </p:spPr>
        <p:txBody>
          <a:bodyPr/>
          <a:lstStyle>
            <a:lvl1pPr>
              <a:defRPr/>
            </a:lvl1pPr>
          </a:lstStyle>
          <a:p>
            <a:pPr>
              <a:defRPr/>
            </a:pPr>
            <a:fld id="{4DB0AAA5-46B8-4A3D-A568-448E53DD97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E17F650-95C4-42A0-A6D2-2E64DD224F5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BED78F2-21D1-408A-BD9B-5C22D9CF5E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875" y="1300163"/>
            <a:ext cx="4306888"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300163"/>
            <a:ext cx="4306887" cy="5091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0441960-8838-4981-9F48-36F5D355485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DF1A6130-C6B8-4823-BB23-1FA9A932145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F459297F-B3CC-4095-9C55-838E4871542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90AC3BFE-F44D-4C78-9436-8303A9CA4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8822DE1-F158-4587-AE71-EB0DE59240F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8931EF2-5768-4E3F-AD8A-13FF8758E8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Untitled-12_02"/>
          <p:cNvPicPr>
            <a:picLocks noChangeAspect="1" noChangeArrowheads="1"/>
          </p:cNvPicPr>
          <p:nvPr/>
        </p:nvPicPr>
        <p:blipFill>
          <a:blip r:embed="rId15"/>
          <a:srcRect/>
          <a:stretch>
            <a:fillRect/>
          </a:stretch>
        </p:blipFill>
        <p:spPr bwMode="auto">
          <a:xfrm>
            <a:off x="-6350" y="0"/>
            <a:ext cx="9150350" cy="1146175"/>
          </a:xfrm>
          <a:prstGeom prst="rect">
            <a:avLst/>
          </a:prstGeom>
          <a:noFill/>
        </p:spPr>
      </p:pic>
      <p:sp>
        <p:nvSpPr>
          <p:cNvPr id="4099" name="Rectangle 3"/>
          <p:cNvSpPr>
            <a:spLocks noChangeArrowheads="1"/>
          </p:cNvSpPr>
          <p:nvPr/>
        </p:nvSpPr>
        <p:spPr bwMode="ltGray">
          <a:xfrm flipV="1">
            <a:off x="0" y="6605588"/>
            <a:ext cx="9144000" cy="252412"/>
          </a:xfrm>
          <a:prstGeom prst="rect">
            <a:avLst/>
          </a:prstGeom>
          <a:solidFill>
            <a:srgbClr val="AFB9C1"/>
          </a:solidFill>
          <a:ln w="9525" algn="ctr">
            <a:noFill/>
            <a:miter lim="800000"/>
            <a:headEnd/>
            <a:tailEnd/>
          </a:ln>
          <a:effectLst/>
        </p:spPr>
        <p:txBody>
          <a:bodyPr rot="10800000" wrap="none" lIns="457200" anchor="ctr"/>
          <a:lstStyle/>
          <a:p>
            <a:pPr algn="l"/>
            <a:endParaRPr lang="en-US" sz="1000"/>
          </a:p>
        </p:txBody>
      </p:sp>
      <p:grpSp>
        <p:nvGrpSpPr>
          <p:cNvPr id="4100" name="Group 4"/>
          <p:cNvGrpSpPr>
            <a:grpSpLocks/>
          </p:cNvGrpSpPr>
          <p:nvPr/>
        </p:nvGrpSpPr>
        <p:grpSpPr bwMode="auto">
          <a:xfrm>
            <a:off x="4622800" y="6588125"/>
            <a:ext cx="4521200" cy="271463"/>
            <a:chOff x="2912" y="4150"/>
            <a:chExt cx="2848" cy="171"/>
          </a:xfrm>
        </p:grpSpPr>
        <p:pic>
          <p:nvPicPr>
            <p:cNvPr id="4101" name="Picture 5" descr="SlideMasterTabShadow"/>
            <p:cNvPicPr>
              <a:picLocks noChangeAspect="1" noChangeArrowheads="1"/>
            </p:cNvPicPr>
            <p:nvPr userDrawn="1"/>
          </p:nvPicPr>
          <p:blipFill>
            <a:blip r:embed="rId16"/>
            <a:srcRect/>
            <a:stretch>
              <a:fillRect/>
            </a:stretch>
          </p:blipFill>
          <p:spPr bwMode="ltGray">
            <a:xfrm>
              <a:off x="2912" y="4160"/>
              <a:ext cx="2848" cy="160"/>
            </a:xfrm>
            <a:prstGeom prst="rect">
              <a:avLst/>
            </a:prstGeom>
            <a:noFill/>
            <a:ln w="9525">
              <a:noFill/>
              <a:miter lim="800000"/>
              <a:headEnd/>
              <a:tailEnd/>
            </a:ln>
          </p:spPr>
        </p:pic>
        <p:sp>
          <p:nvSpPr>
            <p:cNvPr id="4102" name="Freeform 6" descr="SlideMasterTab_92dpi"/>
            <p:cNvSpPr>
              <a:spLocks/>
            </p:cNvSpPr>
            <p:nvPr userDrawn="1"/>
          </p:nvSpPr>
          <p:spPr bwMode="ltGray">
            <a:xfrm>
              <a:off x="3099" y="4150"/>
              <a:ext cx="2468" cy="171"/>
            </a:xfrm>
            <a:custGeom>
              <a:avLst/>
              <a:gdLst/>
              <a:ahLst/>
              <a:cxnLst>
                <a:cxn ang="0">
                  <a:pos x="2464" y="170"/>
                </a:cxn>
                <a:cxn ang="0">
                  <a:pos x="2464" y="69"/>
                </a:cxn>
                <a:cxn ang="0">
                  <a:pos x="2397" y="2"/>
                </a:cxn>
                <a:cxn ang="0">
                  <a:pos x="64" y="0"/>
                </a:cxn>
                <a:cxn ang="0">
                  <a:pos x="0" y="63"/>
                </a:cxn>
                <a:cxn ang="0">
                  <a:pos x="0" y="171"/>
                </a:cxn>
                <a:cxn ang="0">
                  <a:pos x="2464" y="170"/>
                </a:cxn>
              </a:cxnLst>
              <a:rect l="0" t="0" r="r" b="b"/>
              <a:pathLst>
                <a:path w="2464" h="171">
                  <a:moveTo>
                    <a:pt x="2464" y="170"/>
                  </a:moveTo>
                  <a:cubicBezTo>
                    <a:pt x="2464" y="170"/>
                    <a:pt x="2464" y="119"/>
                    <a:pt x="2464" y="69"/>
                  </a:cubicBezTo>
                  <a:cubicBezTo>
                    <a:pt x="2461" y="12"/>
                    <a:pt x="2416" y="2"/>
                    <a:pt x="2397" y="2"/>
                  </a:cubicBezTo>
                  <a:cubicBezTo>
                    <a:pt x="2397" y="2"/>
                    <a:pt x="1230" y="1"/>
                    <a:pt x="64" y="0"/>
                  </a:cubicBezTo>
                  <a:cubicBezTo>
                    <a:pt x="53" y="0"/>
                    <a:pt x="2" y="10"/>
                    <a:pt x="0" y="63"/>
                  </a:cubicBezTo>
                  <a:cubicBezTo>
                    <a:pt x="0" y="117"/>
                    <a:pt x="0" y="171"/>
                    <a:pt x="0" y="171"/>
                  </a:cubicBezTo>
                  <a:lnTo>
                    <a:pt x="2464" y="170"/>
                  </a:lnTo>
                  <a:close/>
                </a:path>
              </a:pathLst>
            </a:custGeom>
            <a:blipFill dpi="0" rotWithShape="1">
              <a:blip r:embed="rId17"/>
              <a:srcRect/>
              <a:stretch>
                <a:fillRect/>
              </a:stretch>
            </a:blipFill>
            <a:ln w="12700" cap="flat" cmpd="sng">
              <a:noFill/>
              <a:prstDash val="solid"/>
              <a:round/>
              <a:headEnd/>
              <a:tailEnd/>
            </a:ln>
            <a:effectLst/>
          </p:spPr>
          <p:txBody>
            <a:bodyPr anchor="ctr"/>
            <a:lstStyle/>
            <a:p>
              <a:endParaRPr lang="en-US"/>
            </a:p>
          </p:txBody>
        </p:sp>
      </p:grpSp>
      <p:sp>
        <p:nvSpPr>
          <p:cNvPr id="4103" name="Rectangle 7"/>
          <p:cNvSpPr>
            <a:spLocks noGrp="1" noChangeArrowheads="1"/>
          </p:cNvSpPr>
          <p:nvPr>
            <p:ph type="title"/>
          </p:nvPr>
        </p:nvSpPr>
        <p:spPr bwMode="white">
          <a:xfrm>
            <a:off x="142875" y="152400"/>
            <a:ext cx="669925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a:t>
            </a:r>
            <a:br>
              <a:rPr lang="en-US" smtClean="0"/>
            </a:br>
            <a:r>
              <a:rPr lang="en-US" smtClean="0"/>
              <a:t>title style</a:t>
            </a:r>
          </a:p>
        </p:txBody>
      </p:sp>
      <p:sp>
        <p:nvSpPr>
          <p:cNvPr id="4104" name="Rectangle 8"/>
          <p:cNvSpPr>
            <a:spLocks noGrp="1" noChangeArrowheads="1"/>
          </p:cNvSpPr>
          <p:nvPr>
            <p:ph type="body" idx="1"/>
          </p:nvPr>
        </p:nvSpPr>
        <p:spPr bwMode="auto">
          <a:xfrm>
            <a:off x="142875" y="1300163"/>
            <a:ext cx="8766175" cy="5091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ftr" sz="quarter" idx="3"/>
          </p:nvPr>
        </p:nvSpPr>
        <p:spPr bwMode="auto">
          <a:xfrm>
            <a:off x="6696075" y="6643688"/>
            <a:ext cx="407988" cy="152400"/>
          </a:xfrm>
          <a:prstGeom prst="rect">
            <a:avLst/>
          </a:prstGeom>
          <a:noFill/>
          <a:ln w="9525" algn="ctr">
            <a:noFill/>
            <a:miter lim="800000"/>
            <a:headEnd/>
            <a:tailEnd/>
          </a:ln>
          <a:effectLst/>
        </p:spPr>
        <p:txBody>
          <a:bodyPr vert="horz" wrap="none" lIns="0" tIns="0" rIns="0" bIns="0" numCol="1" anchor="ctr" anchorCtr="1" compatLnSpc="1">
            <a:prstTxWarp prst="textNoShape">
              <a:avLst/>
            </a:prstTxWarp>
            <a:spAutoFit/>
          </a:bodyPr>
          <a:lstStyle>
            <a:lvl1pPr eaLnBrk="0" hangingPunct="0">
              <a:defRPr sz="1000">
                <a:solidFill>
                  <a:schemeClr val="bg1"/>
                </a:solidFill>
              </a:defRPr>
            </a:lvl1pPr>
          </a:lstStyle>
          <a:p>
            <a:endParaRPr lang="en-US"/>
          </a:p>
        </p:txBody>
      </p:sp>
      <p:sp>
        <p:nvSpPr>
          <p:cNvPr id="4106" name="Rectangle 10"/>
          <p:cNvSpPr>
            <a:spLocks noGrp="1" noChangeArrowheads="1"/>
          </p:cNvSpPr>
          <p:nvPr>
            <p:ph type="sldNum" sz="quarter" idx="4"/>
          </p:nvPr>
        </p:nvSpPr>
        <p:spPr bwMode="auto">
          <a:xfrm>
            <a:off x="8874125" y="6643688"/>
            <a:ext cx="155575" cy="152400"/>
          </a:xfrm>
          <a:prstGeom prst="rect">
            <a:avLst/>
          </a:prstGeom>
          <a:noFill/>
          <a:ln w="9525" algn="ctr">
            <a:noFill/>
            <a:miter lim="800000"/>
            <a:headEnd/>
            <a:tailEnd/>
          </a:ln>
          <a:effectLst/>
        </p:spPr>
        <p:txBody>
          <a:bodyPr vert="horz" wrap="none" lIns="0" tIns="0" rIns="0" bIns="0" numCol="1" anchor="ctr" anchorCtr="1" compatLnSpc="1">
            <a:prstTxWarp prst="textNoShape">
              <a:avLst/>
            </a:prstTxWarp>
            <a:spAutoFit/>
          </a:bodyPr>
          <a:lstStyle>
            <a:lvl1pPr eaLnBrk="0" hangingPunct="0">
              <a:defRPr sz="1000" b="1">
                <a:solidFill>
                  <a:srgbClr val="333333"/>
                </a:solidFill>
              </a:defRPr>
            </a:lvl1pPr>
          </a:lstStyle>
          <a:p>
            <a:fld id="{04732F09-2142-4EF3-9F0A-56B9BF0C7D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233363" indent="-233363" algn="l" rtl="0" fontAlgn="base">
        <a:lnSpc>
          <a:spcPct val="95000"/>
        </a:lnSpc>
        <a:spcBef>
          <a:spcPct val="0"/>
        </a:spcBef>
        <a:spcAft>
          <a:spcPct val="35000"/>
        </a:spcAft>
        <a:buClr>
          <a:srgbClr val="678BA8"/>
        </a:buClr>
        <a:buChar char="•"/>
        <a:defRPr sz="2400">
          <a:solidFill>
            <a:schemeClr val="tx1"/>
          </a:solidFill>
          <a:latin typeface="+mn-lt"/>
          <a:ea typeface="+mn-ea"/>
          <a:cs typeface="+mn-cs"/>
        </a:defRPr>
      </a:lvl1pPr>
      <a:lvl2pPr marL="633413" indent="-285750" algn="l" rtl="0" fontAlgn="base">
        <a:lnSpc>
          <a:spcPct val="95000"/>
        </a:lnSpc>
        <a:spcBef>
          <a:spcPct val="0"/>
        </a:spcBef>
        <a:spcAft>
          <a:spcPct val="35000"/>
        </a:spcAft>
        <a:buClr>
          <a:schemeClr val="folHlink"/>
        </a:buClr>
        <a:buFont typeface="Arial" charset="0"/>
        <a:buChar char="–"/>
        <a:defRPr sz="2000">
          <a:solidFill>
            <a:schemeClr val="tx1"/>
          </a:solidFill>
          <a:latin typeface="+mn-lt"/>
        </a:defRPr>
      </a:lvl2pPr>
      <a:lvl3pPr marL="976313" indent="-228600" algn="l" rtl="0" fontAlgn="base">
        <a:lnSpc>
          <a:spcPct val="95000"/>
        </a:lnSpc>
        <a:spcBef>
          <a:spcPct val="0"/>
        </a:spcBef>
        <a:spcAft>
          <a:spcPct val="35000"/>
        </a:spcAft>
        <a:buClr>
          <a:schemeClr val="bg2"/>
        </a:buClr>
        <a:buChar char="•"/>
        <a:defRPr sz="1600">
          <a:solidFill>
            <a:schemeClr val="tx1"/>
          </a:solidFill>
          <a:latin typeface="+mn-lt"/>
        </a:defRPr>
      </a:lvl3pPr>
      <a:lvl4pPr marL="1319213" indent="-228600" algn="l" rtl="0" fontAlgn="base">
        <a:lnSpc>
          <a:spcPct val="95000"/>
        </a:lnSpc>
        <a:spcBef>
          <a:spcPct val="0"/>
        </a:spcBef>
        <a:spcAft>
          <a:spcPct val="35000"/>
        </a:spcAft>
        <a:buClr>
          <a:schemeClr val="bg2"/>
        </a:buClr>
        <a:buChar char="–"/>
        <a:defRPr sz="1400">
          <a:solidFill>
            <a:schemeClr val="tx1"/>
          </a:solidFill>
          <a:latin typeface="+mn-lt"/>
        </a:defRPr>
      </a:lvl4pPr>
      <a:lvl5pPr marL="16621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5pPr>
      <a:lvl6pPr marL="21193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6pPr>
      <a:lvl7pPr marL="25765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7pPr>
      <a:lvl8pPr marL="30337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8pPr>
      <a:lvl9pPr marL="3490913" indent="-228600" algn="l" rtl="0" fontAlgn="base">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png"/><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8.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png"/><Relationship Id="rId4" Type="http://schemas.openxmlformats.org/officeDocument/2006/relationships/oleObject" Target="../embeddings/oleObject9.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6.png"/><Relationship Id="rId4" Type="http://schemas.openxmlformats.org/officeDocument/2006/relationships/oleObject" Target="../embeddings/oleObject10.bin"/></Relationships>
</file>

<file path=ppt/slides/_rels/slide72.xml.rels><?xml version="1.0" encoding="UTF-8" standalone="yes"?>
<Relationships xmlns="http://schemas.openxmlformats.org/package/2006/relationships"><Relationship Id="rId3" Type="http://schemas.openxmlformats.org/officeDocument/2006/relationships/hyperlink" Target="http://infowiki.corp.symantec.com/infowiki/index.php/Unified_Content_Strategy_(UCS)"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hyperlink" Target="http://infowiki.corp.symantec.com/infowiki/index.php/Content_Models"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6.png"/><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33588" y="4267200"/>
            <a:ext cx="6746875" cy="1219200"/>
          </a:xfrm>
        </p:spPr>
        <p:txBody>
          <a:bodyPr/>
          <a:lstStyle/>
          <a:p>
            <a:r>
              <a:rPr lang="en-GB" altLang="ja-JP" dirty="0" smtClean="0">
                <a:ea typeface="MS PGothic" pitchFamily="34" charset="-128"/>
              </a:rPr>
              <a:t>Topic-oriented Writing and Publishing (TOP)</a:t>
            </a:r>
            <a:endParaRPr lang="en-US" dirty="0"/>
          </a:p>
        </p:txBody>
      </p:sp>
      <p:sp>
        <p:nvSpPr>
          <p:cNvPr id="2051" name="Rectangle 3"/>
          <p:cNvSpPr>
            <a:spLocks noGrp="1" noChangeArrowheads="1"/>
          </p:cNvSpPr>
          <p:nvPr>
            <p:ph type="subTitle" idx="1"/>
          </p:nvPr>
        </p:nvSpPr>
        <p:spPr>
          <a:xfrm>
            <a:off x="2033588" y="5334000"/>
            <a:ext cx="6746875" cy="1295400"/>
          </a:xfrm>
        </p:spPr>
        <p:txBody>
          <a:bodyPr/>
          <a:lstStyle/>
          <a:p>
            <a:r>
              <a:rPr lang="en-US" dirty="0" smtClean="0"/>
              <a:t>Uta Bamberger, Structured Content Strategies</a:t>
            </a:r>
          </a:p>
          <a:p>
            <a:r>
              <a:rPr lang="en-US" dirty="0" smtClean="0"/>
              <a:t>January 2010 </a:t>
            </a:r>
          </a:p>
          <a:p>
            <a:r>
              <a:rPr lang="en-US" dirty="0" smtClean="0"/>
              <a:t>[For internal use only]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TOP supports Web-based publishing</a:t>
            </a:r>
          </a:p>
        </p:txBody>
      </p:sp>
      <p:sp>
        <p:nvSpPr>
          <p:cNvPr id="31747" name="Rectangle 3"/>
          <p:cNvSpPr>
            <a:spLocks noGrp="1" noChangeArrowheads="1"/>
          </p:cNvSpPr>
          <p:nvPr>
            <p:ph type="body" idx="1"/>
          </p:nvPr>
        </p:nvSpPr>
        <p:spPr/>
        <p:txBody>
          <a:bodyPr/>
          <a:lstStyle/>
          <a:p>
            <a:pPr>
              <a:lnSpc>
                <a:spcPct val="75000"/>
              </a:lnSpc>
            </a:pPr>
            <a:r>
              <a:rPr lang="en-US" sz="2000" smtClean="0"/>
              <a:t>A connected world has changed our customers</a:t>
            </a:r>
          </a:p>
          <a:p>
            <a:pPr lvl="1">
              <a:lnSpc>
                <a:spcPct val="75000"/>
              </a:lnSpc>
            </a:pPr>
            <a:r>
              <a:rPr lang="en-US" sz="1800" smtClean="0"/>
              <a:t>They expect immediate answers</a:t>
            </a:r>
          </a:p>
          <a:p>
            <a:pPr lvl="1">
              <a:lnSpc>
                <a:spcPct val="75000"/>
              </a:lnSpc>
            </a:pPr>
            <a:r>
              <a:rPr lang="en-US" sz="1800" smtClean="0"/>
              <a:t>They use Web search to get them</a:t>
            </a:r>
          </a:p>
          <a:p>
            <a:pPr>
              <a:lnSpc>
                <a:spcPct val="75000"/>
              </a:lnSpc>
            </a:pPr>
            <a:r>
              <a:rPr lang="en-US" sz="2000" smtClean="0"/>
              <a:t>Answers that are “hidden” in PDFs have less value: “If you can’t find it, it doesn’t exist”</a:t>
            </a:r>
          </a:p>
          <a:p>
            <a:pPr lvl="1">
              <a:lnSpc>
                <a:spcPct val="75000"/>
              </a:lnSpc>
            </a:pPr>
            <a:r>
              <a:rPr lang="en-US" sz="1800" smtClean="0"/>
              <a:t>Content is unavailable to Google search</a:t>
            </a:r>
          </a:p>
          <a:p>
            <a:pPr lvl="1">
              <a:lnSpc>
                <a:spcPct val="75000"/>
              </a:lnSpc>
            </a:pPr>
            <a:r>
              <a:rPr lang="en-US" sz="1800" smtClean="0"/>
              <a:t>Customers don’t look on the CD/DVD</a:t>
            </a:r>
          </a:p>
          <a:p>
            <a:pPr lvl="1">
              <a:lnSpc>
                <a:spcPct val="75000"/>
              </a:lnSpc>
            </a:pPr>
            <a:r>
              <a:rPr lang="en-US" sz="1800" smtClean="0"/>
              <a:t>Customers end up calling support</a:t>
            </a:r>
          </a:p>
          <a:p>
            <a:pPr>
              <a:lnSpc>
                <a:spcPct val="75000"/>
              </a:lnSpc>
            </a:pPr>
            <a:r>
              <a:rPr lang="en-US" sz="2000" smtClean="0"/>
              <a:t>Web publishing is the future of publishing</a:t>
            </a:r>
          </a:p>
          <a:p>
            <a:pPr lvl="1">
              <a:lnSpc>
                <a:spcPct val="75000"/>
              </a:lnSpc>
            </a:pPr>
            <a:r>
              <a:rPr lang="en-US" sz="1800" smtClean="0"/>
              <a:t>Site metrics from Atlas (our current support site database) show that users prefer topics to PDFs</a:t>
            </a:r>
          </a:p>
          <a:p>
            <a:pPr lvl="2">
              <a:lnSpc>
                <a:spcPct val="75000"/>
              </a:lnSpc>
            </a:pPr>
            <a:r>
              <a:rPr lang="en-US" sz="1400" smtClean="0"/>
              <a:t>E.g., for BEWS, metrics show a 26-to-1 preference (measured in hits and downloads)</a:t>
            </a:r>
          </a:p>
          <a:p>
            <a:pPr lvl="2">
              <a:lnSpc>
                <a:spcPct val="75000"/>
              </a:lnSpc>
            </a:pPr>
            <a:r>
              <a:rPr lang="en-US" sz="1400" smtClean="0"/>
              <a:t>Users are trying to find the answers to questions, not manuals</a:t>
            </a:r>
          </a:p>
          <a:p>
            <a:pPr>
              <a:lnSpc>
                <a:spcPct val="75000"/>
              </a:lnSpc>
            </a:pPr>
            <a:r>
              <a:rPr lang="en-US" sz="2000" smtClean="0"/>
              <a:t>InfoDev writes topics that are</a:t>
            </a:r>
          </a:p>
          <a:p>
            <a:pPr lvl="2">
              <a:lnSpc>
                <a:spcPct val="75000"/>
              </a:lnSpc>
            </a:pPr>
            <a:r>
              <a:rPr lang="en-US" sz="1400" smtClean="0"/>
              <a:t>Published to the Symantec support site individually</a:t>
            </a:r>
          </a:p>
          <a:p>
            <a:pPr lvl="2">
              <a:lnSpc>
                <a:spcPct val="75000"/>
              </a:lnSpc>
            </a:pPr>
            <a:r>
              <a:rPr lang="en-US" sz="1400" smtClean="0"/>
              <a:t>Assembled into Help systems</a:t>
            </a:r>
          </a:p>
          <a:p>
            <a:pPr lvl="2">
              <a:lnSpc>
                <a:spcPct val="75000"/>
              </a:lnSpc>
            </a:pPr>
            <a:r>
              <a:rPr lang="en-US" sz="1400" smtClean="0"/>
              <a:t>Assembled into traditional deliverables such as PDFs</a:t>
            </a:r>
          </a:p>
        </p:txBody>
      </p:sp>
      <p:sp>
        <p:nvSpPr>
          <p:cNvPr id="4" name="Slide Number Placeholder 3"/>
          <p:cNvSpPr>
            <a:spLocks noGrp="1"/>
          </p:cNvSpPr>
          <p:nvPr>
            <p:ph type="sldNum" sz="quarter" idx="11"/>
          </p:nvPr>
        </p:nvSpPr>
        <p:spPr/>
        <p:txBody>
          <a:bodyPr/>
          <a:lstStyle/>
          <a:p>
            <a:pPr>
              <a:defRPr/>
            </a:pPr>
            <a:fld id="{4E7FECAA-0B24-49C1-B4E5-C76A36297BB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Web Publishing: On the Horizon</a:t>
            </a:r>
          </a:p>
        </p:txBody>
      </p:sp>
      <p:sp>
        <p:nvSpPr>
          <p:cNvPr id="32771" name="Rectangle 3"/>
          <p:cNvSpPr>
            <a:spLocks noGrp="1" noChangeArrowheads="1"/>
          </p:cNvSpPr>
          <p:nvPr>
            <p:ph type="body" idx="1"/>
          </p:nvPr>
        </p:nvSpPr>
        <p:spPr/>
        <p:txBody>
          <a:bodyPr/>
          <a:lstStyle/>
          <a:p>
            <a:pPr>
              <a:lnSpc>
                <a:spcPct val="85000"/>
              </a:lnSpc>
            </a:pPr>
            <a:r>
              <a:rPr lang="en-US" smtClean="0"/>
              <a:t>Our new support database (Inquira) will do the following:</a:t>
            </a:r>
          </a:p>
          <a:p>
            <a:pPr lvl="1">
              <a:lnSpc>
                <a:spcPct val="85000"/>
              </a:lnSpc>
            </a:pPr>
            <a:r>
              <a:rPr lang="en-US" smtClean="0"/>
              <a:t>Serve individual, searchable topics to users</a:t>
            </a:r>
          </a:p>
          <a:p>
            <a:pPr lvl="1">
              <a:lnSpc>
                <a:spcPct val="85000"/>
              </a:lnSpc>
            </a:pPr>
            <a:r>
              <a:rPr lang="en-US" smtClean="0"/>
              <a:t>Make relevant content easy to find</a:t>
            </a:r>
          </a:p>
          <a:p>
            <a:pPr lvl="1">
              <a:lnSpc>
                <a:spcPct val="85000"/>
              </a:lnSpc>
            </a:pPr>
            <a:r>
              <a:rPr lang="en-US" smtClean="0"/>
              <a:t>Provide localized topics</a:t>
            </a:r>
          </a:p>
          <a:p>
            <a:pPr lvl="1">
              <a:lnSpc>
                <a:spcPct val="85000"/>
              </a:lnSpc>
            </a:pPr>
            <a:r>
              <a:rPr lang="en-US" smtClean="0"/>
              <a:t>Provide metrics to InfoDev on </a:t>
            </a:r>
          </a:p>
          <a:p>
            <a:pPr lvl="2">
              <a:lnSpc>
                <a:spcPct val="85000"/>
              </a:lnSpc>
            </a:pPr>
            <a:r>
              <a:rPr lang="en-US" smtClean="0"/>
              <a:t>Which topics are accessed most often</a:t>
            </a:r>
          </a:p>
          <a:p>
            <a:pPr lvl="2">
              <a:lnSpc>
                <a:spcPct val="85000"/>
              </a:lnSpc>
            </a:pPr>
            <a:r>
              <a:rPr lang="en-US" smtClean="0"/>
              <a:t>How helpful each topic is to users</a:t>
            </a:r>
          </a:p>
          <a:p>
            <a:pPr>
              <a:lnSpc>
                <a:spcPct val="85000"/>
              </a:lnSpc>
            </a:pPr>
            <a:r>
              <a:rPr lang="en-US" smtClean="0"/>
              <a:t>Inquira metrics will help writers to</a:t>
            </a:r>
          </a:p>
          <a:p>
            <a:pPr lvl="1">
              <a:lnSpc>
                <a:spcPct val="85000"/>
              </a:lnSpc>
            </a:pPr>
            <a:r>
              <a:rPr lang="en-US" smtClean="0"/>
              <a:t>Concentrate on the content that customers need most</a:t>
            </a:r>
          </a:p>
          <a:p>
            <a:pPr lvl="1">
              <a:lnSpc>
                <a:spcPct val="85000"/>
              </a:lnSpc>
            </a:pPr>
            <a:r>
              <a:rPr lang="en-US" smtClean="0"/>
              <a:t>Prioritize their work</a:t>
            </a:r>
          </a:p>
          <a:p>
            <a:pPr lvl="2">
              <a:lnSpc>
                <a:spcPct val="85000"/>
              </a:lnSpc>
            </a:pPr>
            <a:r>
              <a:rPr lang="en-US" smtClean="0"/>
              <a:t>Update the topics that customers use the most (if a topic is rarely/never accessed, it can be given lowest priority)</a:t>
            </a:r>
          </a:p>
          <a:p>
            <a:pPr lvl="2">
              <a:lnSpc>
                <a:spcPct val="85000"/>
              </a:lnSpc>
            </a:pPr>
            <a:r>
              <a:rPr lang="en-US" smtClean="0"/>
              <a:t>Publish new topics and fix errors as needed, without waiting for a new product release – content creation won’t stop when the product is shipped</a:t>
            </a:r>
          </a:p>
          <a:p>
            <a:pPr lvl="3">
              <a:lnSpc>
                <a:spcPct val="85000"/>
              </a:lnSpc>
            </a:pPr>
            <a:r>
              <a:rPr lang="en-US" smtClean="0"/>
              <a:t>Continuous publishing model</a:t>
            </a:r>
          </a:p>
        </p:txBody>
      </p:sp>
      <p:sp>
        <p:nvSpPr>
          <p:cNvPr id="4" name="Slide Number Placeholder 3"/>
          <p:cNvSpPr>
            <a:spLocks noGrp="1"/>
          </p:cNvSpPr>
          <p:nvPr>
            <p:ph type="sldNum" sz="quarter" idx="11"/>
          </p:nvPr>
        </p:nvSpPr>
        <p:spPr/>
        <p:txBody>
          <a:bodyPr/>
          <a:lstStyle/>
          <a:p>
            <a:pPr>
              <a:defRPr/>
            </a:pPr>
            <a:fld id="{4A219F2D-862A-4A96-8409-0C8DED7459C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nvSpPr>
        <p:spPr bwMode="auto">
          <a:xfrm>
            <a:off x="8916988" y="6643688"/>
            <a:ext cx="69850" cy="152400"/>
          </a:xfrm>
          <a:prstGeom prst="rect">
            <a:avLst/>
          </a:prstGeom>
          <a:noFill/>
          <a:ln algn="ctr">
            <a:miter lim="800000"/>
            <a:headEnd/>
            <a:tailEnd/>
          </a:ln>
        </p:spPr>
        <p:txBody>
          <a:bodyPr wrap="none" lIns="0" tIns="0" rIns="0" bIns="0" anchor="ctr" anchorCtr="1">
            <a:spAutoFit/>
          </a:bodyPr>
          <a:lstStyle/>
          <a:p>
            <a:pPr eaLnBrk="0" hangingPunct="0">
              <a:defRPr/>
            </a:pPr>
            <a:fld id="{7191B08D-E1F7-4607-8764-C6836E6E4376}" type="slidenum">
              <a:rPr lang="en-US" sz="1000" b="1">
                <a:solidFill>
                  <a:srgbClr val="333333"/>
                </a:solidFill>
                <a:cs typeface="+mn-cs"/>
              </a:rPr>
              <a:pPr eaLnBrk="0" hangingPunct="0">
                <a:defRPr/>
              </a:pPr>
              <a:t>12</a:t>
            </a:fld>
            <a:endParaRPr lang="en-US" sz="1000" b="1">
              <a:solidFill>
                <a:srgbClr val="333333"/>
              </a:solidFill>
              <a:cs typeface="+mn-cs"/>
            </a:endParaRPr>
          </a:p>
        </p:txBody>
      </p:sp>
      <p:sp>
        <p:nvSpPr>
          <p:cNvPr id="33795" name="Slide Number Placeholder 4"/>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eaLnBrk="0" hangingPunct="0"/>
            <a:fld id="{CA75C319-242F-4958-BDA0-A8B55748A645}" type="slidenum">
              <a:rPr lang="en-US" sz="1000" b="1">
                <a:solidFill>
                  <a:srgbClr val="333333"/>
                </a:solidFill>
              </a:rPr>
              <a:pPr eaLnBrk="0" hangingPunct="0"/>
              <a:t>12</a:t>
            </a:fld>
            <a:endParaRPr lang="en-US" sz="1000" b="1">
              <a:solidFill>
                <a:srgbClr val="333333"/>
              </a:solidFill>
            </a:endParaRPr>
          </a:p>
        </p:txBody>
      </p:sp>
      <p:sp>
        <p:nvSpPr>
          <p:cNvPr id="33796" name="Rectangle 2"/>
          <p:cNvSpPr>
            <a:spLocks noGrp="1" noChangeArrowheads="1"/>
          </p:cNvSpPr>
          <p:nvPr>
            <p:ph type="title" idx="4294967295"/>
          </p:nvPr>
        </p:nvSpPr>
        <p:spPr/>
        <p:txBody>
          <a:bodyPr/>
          <a:lstStyle/>
          <a:p>
            <a:r>
              <a:rPr lang="en-US" smtClean="0"/>
              <a:t>TOP realizes economies</a:t>
            </a:r>
          </a:p>
        </p:txBody>
      </p:sp>
      <p:sp>
        <p:nvSpPr>
          <p:cNvPr id="33797" name="Rectangle 3"/>
          <p:cNvSpPr>
            <a:spLocks noGrp="1" noChangeArrowheads="1"/>
          </p:cNvSpPr>
          <p:nvPr>
            <p:ph type="body" idx="4294967295"/>
          </p:nvPr>
        </p:nvSpPr>
        <p:spPr/>
        <p:txBody>
          <a:bodyPr/>
          <a:lstStyle/>
          <a:p>
            <a:r>
              <a:rPr lang="en-US" sz="2000" smtClean="0"/>
              <a:t>Cost savings in creation, localization, publication, and time to market</a:t>
            </a:r>
          </a:p>
          <a:p>
            <a:r>
              <a:rPr lang="en-US" sz="2000" smtClean="0"/>
              <a:t>Reuse of single topics across deliverables, leverage through versions, and repurposing in different formats for different audiences</a:t>
            </a:r>
          </a:p>
          <a:p>
            <a:pPr marL="742950" lvl="1"/>
            <a:r>
              <a:rPr lang="en-US" sz="1800" smtClean="0"/>
              <a:t>The same topic can be published to the Web, Help, or PDF</a:t>
            </a:r>
          </a:p>
          <a:p>
            <a:pPr marL="742950" lvl="1"/>
            <a:r>
              <a:rPr lang="en-US" sz="1800" smtClean="0"/>
              <a:t>A topic is written once, and the same info doesn’t have to be updated in multiple places</a:t>
            </a:r>
          </a:p>
          <a:p>
            <a:pPr marL="742950" lvl="1"/>
            <a:r>
              <a:rPr lang="en-US" sz="1800" smtClean="0"/>
              <a:t>If one thing changes in the product, writers only need to modify one topic and reviewers only need to review one topic</a:t>
            </a:r>
          </a:p>
          <a:p>
            <a:r>
              <a:rPr lang="en-US" sz="2000" smtClean="0"/>
              <a:t>Localization savings</a:t>
            </a:r>
          </a:p>
          <a:p>
            <a:pPr marL="742950" lvl="1"/>
            <a:r>
              <a:rPr lang="en-US" sz="1800" smtClean="0"/>
              <a:t>Every English language topic can potentially be translated into more than 30 other languages</a:t>
            </a:r>
          </a:p>
          <a:p>
            <a:pPr marL="742950" lvl="1"/>
            <a:r>
              <a:rPr lang="en-US" sz="1800" smtClean="0"/>
              <a:t>If each topic is translated only once, we save time and money and may be able to sell the product in more markets</a:t>
            </a:r>
          </a:p>
          <a:p>
            <a:pPr marL="742950" lvl="1"/>
            <a:r>
              <a:rPr lang="en-US" sz="1800" smtClean="0"/>
              <a:t>If we translate topics as they are ready, localized deliverables can be shipped sooner </a:t>
            </a:r>
          </a:p>
        </p:txBody>
      </p:sp>
      <p:sp>
        <p:nvSpPr>
          <p:cNvPr id="7" name="Slide Number Placeholder 6"/>
          <p:cNvSpPr>
            <a:spLocks noGrp="1"/>
          </p:cNvSpPr>
          <p:nvPr>
            <p:ph type="sldNum" sz="quarter" idx="11"/>
          </p:nvPr>
        </p:nvSpPr>
        <p:spPr/>
        <p:txBody>
          <a:bodyPr/>
          <a:lstStyle/>
          <a:p>
            <a:pPr>
              <a:defRPr/>
            </a:pPr>
            <a:fld id="{C0B451FA-A47B-41AC-8E55-1DFFC6DC2D5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nvSpPr>
        <p:spPr bwMode="auto">
          <a:xfrm>
            <a:off x="8916988" y="6643688"/>
            <a:ext cx="69850" cy="152400"/>
          </a:xfrm>
          <a:prstGeom prst="rect">
            <a:avLst/>
          </a:prstGeom>
          <a:noFill/>
          <a:ln algn="ctr">
            <a:miter lim="800000"/>
            <a:headEnd/>
            <a:tailEnd/>
          </a:ln>
        </p:spPr>
        <p:txBody>
          <a:bodyPr wrap="none" lIns="0" tIns="0" rIns="0" bIns="0" anchor="ctr" anchorCtr="1">
            <a:spAutoFit/>
          </a:bodyPr>
          <a:lstStyle/>
          <a:p>
            <a:pPr eaLnBrk="0" hangingPunct="0">
              <a:defRPr/>
            </a:pPr>
            <a:fld id="{F877C289-7303-4630-A69A-5DD20F101B27}" type="slidenum">
              <a:rPr lang="en-US" sz="1000" b="1">
                <a:solidFill>
                  <a:srgbClr val="333333"/>
                </a:solidFill>
                <a:cs typeface="+mn-cs"/>
              </a:rPr>
              <a:pPr eaLnBrk="0" hangingPunct="0">
                <a:defRPr/>
              </a:pPr>
              <a:t>13</a:t>
            </a:fld>
            <a:endParaRPr lang="en-US" sz="1000" b="1">
              <a:solidFill>
                <a:srgbClr val="333333"/>
              </a:solidFill>
              <a:cs typeface="+mn-cs"/>
            </a:endParaRPr>
          </a:p>
        </p:txBody>
      </p:sp>
      <p:sp>
        <p:nvSpPr>
          <p:cNvPr id="34819" name="Slide Number Placeholder 4"/>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eaLnBrk="0" hangingPunct="0"/>
            <a:fld id="{2297CB8C-85F9-4614-9EC4-939DC8D85C2C}" type="slidenum">
              <a:rPr lang="en-US" sz="1000" b="1">
                <a:solidFill>
                  <a:srgbClr val="333333"/>
                </a:solidFill>
              </a:rPr>
              <a:pPr eaLnBrk="0" hangingPunct="0"/>
              <a:t>13</a:t>
            </a:fld>
            <a:endParaRPr lang="en-US" sz="1000" b="1">
              <a:solidFill>
                <a:srgbClr val="333333"/>
              </a:solidFill>
            </a:endParaRPr>
          </a:p>
        </p:txBody>
      </p:sp>
      <p:sp>
        <p:nvSpPr>
          <p:cNvPr id="34820" name="Rectangle 2"/>
          <p:cNvSpPr>
            <a:spLocks noGrp="1" noChangeArrowheads="1"/>
          </p:cNvSpPr>
          <p:nvPr>
            <p:ph type="title" idx="4294967295"/>
          </p:nvPr>
        </p:nvSpPr>
        <p:spPr/>
        <p:txBody>
          <a:bodyPr/>
          <a:lstStyle/>
          <a:p>
            <a:r>
              <a:rPr lang="en-US" smtClean="0"/>
              <a:t>TOP prevents typical pitfalls</a:t>
            </a:r>
          </a:p>
        </p:txBody>
      </p:sp>
      <p:sp>
        <p:nvSpPr>
          <p:cNvPr id="34821" name="Rectangle 3"/>
          <p:cNvSpPr>
            <a:spLocks noGrp="1" noChangeArrowheads="1"/>
          </p:cNvSpPr>
          <p:nvPr>
            <p:ph type="body" idx="4294967295"/>
          </p:nvPr>
        </p:nvSpPr>
        <p:spPr/>
        <p:txBody>
          <a:bodyPr/>
          <a:lstStyle/>
          <a:p>
            <a:pPr>
              <a:lnSpc>
                <a:spcPct val="85000"/>
              </a:lnSpc>
            </a:pPr>
            <a:r>
              <a:rPr lang="en-US" smtClean="0"/>
              <a:t>Avoids redundant work—writers creating the same or overlapping content </a:t>
            </a:r>
          </a:p>
          <a:p>
            <a:pPr>
              <a:lnSpc>
                <a:spcPct val="85000"/>
              </a:lnSpc>
            </a:pPr>
            <a:r>
              <a:rPr lang="en-US" smtClean="0"/>
              <a:t>Prevents the inclusion of irrelevant content that can distract and confuse the user </a:t>
            </a:r>
          </a:p>
          <a:p>
            <a:pPr>
              <a:lnSpc>
                <a:spcPct val="85000"/>
              </a:lnSpc>
            </a:pPr>
            <a:r>
              <a:rPr lang="en-US" smtClean="0"/>
              <a:t>Prevents complexities due to lack of focus, non-conformity to standards, and inconsistency, which are passed on to the user </a:t>
            </a:r>
          </a:p>
          <a:p>
            <a:pPr>
              <a:lnSpc>
                <a:spcPct val="85000"/>
              </a:lnSpc>
            </a:pPr>
            <a:r>
              <a:rPr lang="en-US" smtClean="0"/>
              <a:t>Prevents the misapplication of a linear information design that may not correspond to the user’s needs </a:t>
            </a:r>
          </a:p>
          <a:p>
            <a:pPr>
              <a:lnSpc>
                <a:spcPct val="85000"/>
              </a:lnSpc>
            </a:pPr>
            <a:r>
              <a:rPr lang="en-US" smtClean="0"/>
              <a:t>Prevents information from being buried in long monolithic documents </a:t>
            </a:r>
          </a:p>
          <a:p>
            <a:pPr>
              <a:lnSpc>
                <a:spcPct val="85000"/>
              </a:lnSpc>
            </a:pPr>
            <a:r>
              <a:rPr lang="en-US" smtClean="0"/>
              <a:t>Prevents the creation of silos of information that can’t be shared and reused by stakeholders </a:t>
            </a:r>
            <a:endParaRPr lang="en-US" b="1" smtClean="0"/>
          </a:p>
        </p:txBody>
      </p:sp>
      <p:sp>
        <p:nvSpPr>
          <p:cNvPr id="7" name="Slide Number Placeholder 6"/>
          <p:cNvSpPr>
            <a:spLocks noGrp="1"/>
          </p:cNvSpPr>
          <p:nvPr>
            <p:ph type="sldNum" sz="quarter" idx="11"/>
          </p:nvPr>
        </p:nvSpPr>
        <p:spPr/>
        <p:txBody>
          <a:bodyPr/>
          <a:lstStyle/>
          <a:p>
            <a:pPr>
              <a:defRPr/>
            </a:pPr>
            <a:fld id="{ED337D48-16D3-40B3-9C3C-0AD08B74B864}"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sldNum" sz="quarter" idx="11"/>
          </p:nvPr>
        </p:nvSpPr>
        <p:spPr>
          <a:xfrm>
            <a:off x="8882063" y="6643688"/>
            <a:ext cx="139700" cy="152400"/>
          </a:xfrm>
        </p:spPr>
        <p:txBody>
          <a:bodyPr/>
          <a:lstStyle/>
          <a:p>
            <a:pPr>
              <a:defRPr/>
            </a:pPr>
            <a:fld id="{95028731-0C2C-493A-BD40-FC2CE3B70C1E}" type="slidenum">
              <a:rPr lang="en-US"/>
              <a:pPr>
                <a:defRPr/>
              </a:pPr>
              <a:t>14</a:t>
            </a:fld>
            <a:endParaRPr lang="en-US"/>
          </a:p>
        </p:txBody>
      </p:sp>
      <p:sp>
        <p:nvSpPr>
          <p:cNvPr id="35843" name="Slide Number Placeholder 4"/>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eaLnBrk="0" hangingPunct="0"/>
            <a:fld id="{C6E5F601-970B-4ABC-968A-F948068BC1DF}" type="slidenum">
              <a:rPr lang="en-US" sz="1000" b="1">
                <a:solidFill>
                  <a:srgbClr val="333333"/>
                </a:solidFill>
              </a:rPr>
              <a:pPr eaLnBrk="0" hangingPunct="0"/>
              <a:t>14</a:t>
            </a:fld>
            <a:endParaRPr lang="en-US" sz="1000" b="1">
              <a:solidFill>
                <a:srgbClr val="333333"/>
              </a:solidFill>
            </a:endParaRPr>
          </a:p>
        </p:txBody>
      </p:sp>
      <p:sp>
        <p:nvSpPr>
          <p:cNvPr id="35844" name="Rectangle 2"/>
          <p:cNvSpPr>
            <a:spLocks noGrp="1" noChangeArrowheads="1"/>
          </p:cNvSpPr>
          <p:nvPr>
            <p:ph type="title" idx="4294967295"/>
          </p:nvPr>
        </p:nvSpPr>
        <p:spPr/>
        <p:txBody>
          <a:bodyPr/>
          <a:lstStyle/>
          <a:p>
            <a:r>
              <a:rPr lang="en-US" smtClean="0"/>
              <a:t>TOP strengthens our brand</a:t>
            </a:r>
          </a:p>
        </p:txBody>
      </p:sp>
      <p:sp>
        <p:nvSpPr>
          <p:cNvPr id="35845" name="Rectangle 3"/>
          <p:cNvSpPr>
            <a:spLocks noGrp="1" noChangeArrowheads="1"/>
          </p:cNvSpPr>
          <p:nvPr>
            <p:ph type="body" idx="4294967295"/>
          </p:nvPr>
        </p:nvSpPr>
        <p:spPr/>
        <p:txBody>
          <a:bodyPr/>
          <a:lstStyle/>
          <a:p>
            <a:r>
              <a:rPr lang="en-US" smtClean="0"/>
              <a:t>Focus on customer needs—content that meets customers’ needs means reduced number of support calls</a:t>
            </a:r>
          </a:p>
          <a:p>
            <a:r>
              <a:rPr lang="en-US" smtClean="0"/>
              <a:t>Improved accuracy, quality, and consistency</a:t>
            </a:r>
          </a:p>
          <a:p>
            <a:r>
              <a:rPr lang="en-US" smtClean="0"/>
              <a:t>Predictable output and navigation</a:t>
            </a:r>
          </a:p>
          <a:p>
            <a:r>
              <a:rPr lang="en-US" smtClean="0"/>
              <a:t>Overall unified look and feel—even with diverse global community of content developers deliver “one voice” to your customers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Information Flow</a:t>
            </a:r>
          </a:p>
        </p:txBody>
      </p:sp>
      <p:sp>
        <p:nvSpPr>
          <p:cNvPr id="4" name="Slide Number Placeholder 3"/>
          <p:cNvSpPr>
            <a:spLocks noGrp="1"/>
          </p:cNvSpPr>
          <p:nvPr>
            <p:ph type="sldNum" sz="quarter" idx="11"/>
          </p:nvPr>
        </p:nvSpPr>
        <p:spPr/>
        <p:txBody>
          <a:bodyPr/>
          <a:lstStyle/>
          <a:p>
            <a:pPr>
              <a:defRPr/>
            </a:pPr>
            <a:fld id="{DC63A28F-7FA9-4705-A7DB-448E1674C321}" type="slidenum">
              <a:rPr lang="en-US" smtClean="0"/>
              <a:pPr>
                <a:defRPr/>
              </a:pPr>
              <a:t>15</a:t>
            </a:fld>
            <a:endParaRPr lang="en-US"/>
          </a:p>
        </p:txBody>
      </p:sp>
      <p:pic>
        <p:nvPicPr>
          <p:cNvPr id="36868" name="Picture 2" descr="C:\Documents and Settings\v021147\Desktop\Business\Corporate\HR\2009\Travel\UCS_Data_Flow_MASTER.jpg"/>
          <p:cNvPicPr>
            <a:picLocks noChangeAspect="1" noChangeArrowheads="1"/>
          </p:cNvPicPr>
          <p:nvPr/>
        </p:nvPicPr>
        <p:blipFill>
          <a:blip r:embed="rId3"/>
          <a:srcRect/>
          <a:stretch>
            <a:fillRect/>
          </a:stretch>
        </p:blipFill>
        <p:spPr bwMode="auto">
          <a:xfrm>
            <a:off x="330200" y="1409700"/>
            <a:ext cx="8543925" cy="500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Quick Quiz: Topic-based publishing</a:t>
            </a:r>
          </a:p>
        </p:txBody>
      </p:sp>
      <p:sp>
        <p:nvSpPr>
          <p:cNvPr id="67587" name="Rectangle 3"/>
          <p:cNvSpPr>
            <a:spLocks noGrp="1" noChangeArrowheads="1"/>
          </p:cNvSpPr>
          <p:nvPr>
            <p:ph type="body" idx="1"/>
          </p:nvPr>
        </p:nvSpPr>
        <p:spPr/>
        <p:txBody>
          <a:bodyPr/>
          <a:lstStyle/>
          <a:p>
            <a:pPr>
              <a:buNone/>
            </a:pPr>
            <a:r>
              <a:rPr lang="en-US" dirty="0" smtClean="0"/>
              <a:t>You are talking with a colleague from another department and are asked about topic-based documentation.</a:t>
            </a:r>
          </a:p>
          <a:p>
            <a:r>
              <a:rPr lang="en-US" dirty="0" smtClean="0"/>
              <a:t>Name 2-3 reasons for/benefits of TOP:</a:t>
            </a:r>
          </a:p>
          <a:p>
            <a:endParaRPr lang="en-US" dirty="0" smtClean="0"/>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1"/>
          </p:nvPr>
        </p:nvSpPr>
        <p:spPr/>
        <p:txBody>
          <a:bodyPr/>
          <a:lstStyle/>
          <a:p>
            <a:pPr>
              <a:defRPr/>
            </a:pPr>
            <a:fld id="{E5238814-35A9-4607-857F-FC5C5757AFB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ACDDB29F-8BEB-4A3B-A971-5B3ECE758C6D}" type="slidenum">
              <a:rPr lang="en-US" sz="1000" b="1">
                <a:solidFill>
                  <a:srgbClr val="333333"/>
                </a:solidFill>
                <a:cs typeface="+mn-cs"/>
              </a:rPr>
              <a:pPr eaLnBrk="0" hangingPunct="0">
                <a:defRPr/>
              </a:pPr>
              <a:t>17</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4098" name="Object 3"/>
            <p:cNvGraphicFramePr>
              <a:graphicFrameLocks noChangeAspect="1"/>
            </p:cNvGraphicFramePr>
            <p:nvPr/>
          </p:nvGraphicFramePr>
          <p:xfrm>
            <a:off x="0" y="0"/>
            <a:ext cx="1130" cy="4320"/>
          </p:xfrm>
          <a:graphic>
            <a:graphicData uri="http://schemas.openxmlformats.org/presentationml/2006/ole">
              <p:oleObj spid="_x0000_s9218" name="Image" r:id="rId4" imgW="1879365" imgH="7200000" progId="">
                <p:embed/>
              </p:oleObj>
            </a:graphicData>
          </a:graphic>
        </p:graphicFrame>
        <p:sp>
          <p:nvSpPr>
            <p:cNvPr id="4104"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4105"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4102" name="Rectangle 6"/>
          <p:cNvSpPr>
            <a:spLocks noChangeArrowheads="1"/>
          </p:cNvSpPr>
          <p:nvPr/>
        </p:nvSpPr>
        <p:spPr bwMode="auto">
          <a:xfrm>
            <a:off x="4098925" y="2378075"/>
            <a:ext cx="3813175" cy="1779588"/>
          </a:xfrm>
          <a:prstGeom prst="rect">
            <a:avLst/>
          </a:prstGeom>
          <a:noFill/>
          <a:ln w="9525">
            <a:noFill/>
            <a:miter lim="800000"/>
            <a:headEnd/>
            <a:tailEnd/>
          </a:ln>
        </p:spPr>
        <p:txBody>
          <a:bodyPr anchor="ctr"/>
          <a:lstStyle/>
          <a:p>
            <a:pPr algn="l"/>
            <a:r>
              <a:rPr lang="en-US" sz="3600" b="1">
                <a:solidFill>
                  <a:srgbClr val="678BA8"/>
                </a:solidFill>
              </a:rPr>
              <a:t>Introducing</a:t>
            </a:r>
          </a:p>
          <a:p>
            <a:pPr algn="l"/>
            <a:r>
              <a:rPr lang="en-US" sz="3600" b="1">
                <a:solidFill>
                  <a:srgbClr val="678BA8"/>
                </a:solidFill>
              </a:rPr>
              <a:t>the Topic</a:t>
            </a:r>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077F38A6-9DF2-446B-9B5E-98DB4441DF43}"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60F05BE2-05E1-459F-8A12-F535C6AA2535}" type="slidenum">
              <a:rPr lang="en-US"/>
              <a:pPr>
                <a:defRPr/>
              </a:pPr>
              <a:t>18</a:t>
            </a:fld>
            <a:endParaRPr lang="en-US"/>
          </a:p>
        </p:txBody>
      </p:sp>
      <p:sp>
        <p:nvSpPr>
          <p:cNvPr id="37891" name="Rectangle 2"/>
          <p:cNvSpPr>
            <a:spLocks noGrp="1" noChangeArrowheads="1"/>
          </p:cNvSpPr>
          <p:nvPr>
            <p:ph type="title"/>
          </p:nvPr>
        </p:nvSpPr>
        <p:spPr/>
        <p:txBody>
          <a:bodyPr/>
          <a:lstStyle/>
          <a:p>
            <a:r>
              <a:rPr lang="en-US" smtClean="0"/>
              <a:t>About topics in general</a:t>
            </a:r>
          </a:p>
        </p:txBody>
      </p:sp>
      <p:sp>
        <p:nvSpPr>
          <p:cNvPr id="37892" name="Rectangle 3"/>
          <p:cNvSpPr>
            <a:spLocks noGrp="1" noChangeArrowheads="1"/>
          </p:cNvSpPr>
          <p:nvPr>
            <p:ph type="body" idx="1"/>
          </p:nvPr>
        </p:nvSpPr>
        <p:spPr>
          <a:xfrm>
            <a:off x="457200" y="1371600"/>
            <a:ext cx="8132763" cy="5105400"/>
          </a:xfrm>
        </p:spPr>
        <p:txBody>
          <a:bodyPr/>
          <a:lstStyle/>
          <a:p>
            <a:pPr>
              <a:lnSpc>
                <a:spcPct val="90000"/>
              </a:lnSpc>
            </a:pPr>
            <a:r>
              <a:rPr lang="en-US" dirty="0" smtClean="0"/>
              <a:t>A topic is the basic unit of reuse</a:t>
            </a:r>
          </a:p>
          <a:p>
            <a:pPr lvl="1">
              <a:lnSpc>
                <a:spcPct val="90000"/>
              </a:lnSpc>
            </a:pPr>
            <a:r>
              <a:rPr lang="en-US" dirty="0" smtClean="0"/>
              <a:t>It’s the “module” in our modular TOP model</a:t>
            </a:r>
          </a:p>
          <a:p>
            <a:pPr>
              <a:lnSpc>
                <a:spcPct val="90000"/>
              </a:lnSpc>
            </a:pPr>
            <a:r>
              <a:rPr lang="en-US" dirty="0" smtClean="0"/>
              <a:t>A topic has the following characteristics:</a:t>
            </a:r>
          </a:p>
          <a:p>
            <a:pPr lvl="1">
              <a:lnSpc>
                <a:spcPct val="90000"/>
              </a:lnSpc>
            </a:pPr>
            <a:r>
              <a:rPr lang="en-US" dirty="0" smtClean="0"/>
              <a:t>Answers a single question or focuses on a single idea</a:t>
            </a:r>
          </a:p>
          <a:p>
            <a:pPr lvl="1">
              <a:lnSpc>
                <a:spcPct val="90000"/>
              </a:lnSpc>
            </a:pPr>
            <a:r>
              <a:rPr lang="en-US" dirty="0" smtClean="0"/>
              <a:t>Can be accessed individually (must be able to stand alone)</a:t>
            </a:r>
          </a:p>
          <a:p>
            <a:pPr lvl="1">
              <a:lnSpc>
                <a:spcPct val="90000"/>
              </a:lnSpc>
            </a:pPr>
            <a:r>
              <a:rPr lang="en-US" dirty="0" smtClean="0"/>
              <a:t>Has cross-references to related information</a:t>
            </a:r>
          </a:p>
          <a:p>
            <a:pPr lvl="1">
              <a:lnSpc>
                <a:spcPct val="90000"/>
              </a:lnSpc>
            </a:pPr>
            <a:r>
              <a:rPr lang="en-US" dirty="0" smtClean="0"/>
              <a:t>Has a recognizable, predictable structure</a:t>
            </a:r>
          </a:p>
          <a:p>
            <a:pPr>
              <a:lnSpc>
                <a:spcPct val="90000"/>
              </a:lnSpc>
              <a:buFontTx/>
              <a:buNone/>
            </a:pPr>
            <a:endParaRPr lang="en-US" dirty="0" smtClean="0"/>
          </a:p>
          <a:p>
            <a:pPr>
              <a:lnSpc>
                <a:spcPct val="90000"/>
              </a:lnSpc>
            </a:pPr>
            <a:endParaRPr lang="en-US" dirty="0" smtClean="0"/>
          </a:p>
          <a:p>
            <a:pPr>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51CB3AF6-1B6E-44C4-9B5B-27FA52B4D2DB}" type="slidenum">
              <a:rPr lang="en-US"/>
              <a:pPr>
                <a:defRPr/>
              </a:pPr>
              <a:t>19</a:t>
            </a:fld>
            <a:endParaRPr lang="en-US"/>
          </a:p>
        </p:txBody>
      </p:sp>
      <p:sp>
        <p:nvSpPr>
          <p:cNvPr id="38915" name="Rectangle 2"/>
          <p:cNvSpPr>
            <a:spLocks noGrp="1" noChangeArrowheads="1"/>
          </p:cNvSpPr>
          <p:nvPr>
            <p:ph type="title"/>
          </p:nvPr>
        </p:nvSpPr>
        <p:spPr/>
        <p:txBody>
          <a:bodyPr/>
          <a:lstStyle/>
          <a:p>
            <a:r>
              <a:rPr lang="en-US" smtClean="0"/>
              <a:t>About topics in general (cont.)</a:t>
            </a:r>
          </a:p>
        </p:txBody>
      </p:sp>
      <p:sp>
        <p:nvSpPr>
          <p:cNvPr id="38916" name="Rectangle 3"/>
          <p:cNvSpPr>
            <a:spLocks noGrp="1" noChangeArrowheads="1"/>
          </p:cNvSpPr>
          <p:nvPr>
            <p:ph type="body" idx="1"/>
          </p:nvPr>
        </p:nvSpPr>
        <p:spPr>
          <a:xfrm>
            <a:off x="188913" y="1389063"/>
            <a:ext cx="8443912" cy="5108575"/>
          </a:xfrm>
        </p:spPr>
        <p:txBody>
          <a:bodyPr/>
          <a:lstStyle/>
          <a:p>
            <a:r>
              <a:rPr lang="en-US" smtClean="0"/>
              <a:t>Structure content according to the following principles of learning theory and effective technical writing:</a:t>
            </a:r>
            <a:endParaRPr lang="en-US" smtClean="0">
              <a:solidFill>
                <a:srgbClr val="FF0000"/>
              </a:solidFill>
            </a:endParaRPr>
          </a:p>
          <a:p>
            <a:pPr lvl="1"/>
            <a:r>
              <a:rPr lang="en-US" smtClean="0"/>
              <a:t>People process information in small manageable units</a:t>
            </a:r>
          </a:p>
          <a:p>
            <a:pPr lvl="1"/>
            <a:r>
              <a:rPr lang="en-US" smtClean="0"/>
              <a:t>Writers need to create and label manageable units of content</a:t>
            </a:r>
          </a:p>
          <a:p>
            <a:pPr lvl="1"/>
            <a:r>
              <a:rPr lang="en-US" smtClean="0"/>
              <a:t>Every content unit needs to focus on one idea</a:t>
            </a:r>
          </a:p>
          <a:p>
            <a:pPr lvl="1"/>
            <a:r>
              <a:rPr lang="en-US" smtClean="0"/>
              <a:t>Every piece of info in a unit must be relevant to the idea</a:t>
            </a:r>
          </a:p>
          <a:p>
            <a:pPr lvl="1">
              <a:buFont typeface="Arial" charset="0"/>
              <a:buNone/>
            </a:pP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p:txBody>
          <a:bodyPr/>
          <a:lstStyle/>
          <a:p>
            <a:pPr>
              <a:defRPr/>
            </a:pPr>
            <a:fld id="{E533852B-2264-4D9E-ABB8-A591E042C41F}" type="slidenum">
              <a:rPr lang="en-US"/>
              <a:pPr>
                <a:defRPr/>
              </a:pPr>
              <a:t>2</a:t>
            </a:fld>
            <a:endParaRPr lang="en-US"/>
          </a:p>
        </p:txBody>
      </p:sp>
      <p:sp>
        <p:nvSpPr>
          <p:cNvPr id="17411" name="Rectangle 2"/>
          <p:cNvSpPr>
            <a:spLocks noGrp="1" noChangeArrowheads="1"/>
          </p:cNvSpPr>
          <p:nvPr>
            <p:ph type="title"/>
          </p:nvPr>
        </p:nvSpPr>
        <p:spPr/>
        <p:txBody>
          <a:bodyPr/>
          <a:lstStyle/>
          <a:p>
            <a:pPr eaLnBrk="1" hangingPunct="1"/>
            <a:r>
              <a:rPr lang="en-US" smtClean="0"/>
              <a:t>Objectives/Agenda</a:t>
            </a:r>
          </a:p>
        </p:txBody>
      </p:sp>
      <p:sp>
        <p:nvSpPr>
          <p:cNvPr id="17412" name="Rectangle 3"/>
          <p:cNvSpPr>
            <a:spLocks noGrp="1" noChangeArrowheads="1"/>
          </p:cNvSpPr>
          <p:nvPr>
            <p:ph type="body" idx="1"/>
          </p:nvPr>
        </p:nvSpPr>
        <p:spPr/>
        <p:txBody>
          <a:bodyPr/>
          <a:lstStyle/>
          <a:p>
            <a:pPr eaLnBrk="1" hangingPunct="1">
              <a:buFontTx/>
              <a:buNone/>
            </a:pPr>
            <a:r>
              <a:rPr lang="en-US" dirty="0" smtClean="0"/>
              <a:t>Be able to explain:</a:t>
            </a:r>
          </a:p>
          <a:p>
            <a:pPr lvl="1" eaLnBrk="1" hangingPunct="1"/>
            <a:r>
              <a:rPr lang="en-US" dirty="0" smtClean="0"/>
              <a:t>How TOP supports customer needs, company publishing goals and efficiencies, and strengthens the Symantec brand </a:t>
            </a:r>
          </a:p>
          <a:p>
            <a:pPr lvl="1" eaLnBrk="1" hangingPunct="1"/>
            <a:r>
              <a:rPr lang="en-US" dirty="0" smtClean="0"/>
              <a:t>What a topic is; both in Vasont, and to a customer</a:t>
            </a:r>
          </a:p>
          <a:p>
            <a:pPr lvl="1" eaLnBrk="1" hangingPunct="1"/>
            <a:r>
              <a:rPr lang="en-US" dirty="0" smtClean="0"/>
              <a:t>What different types of topics are and what they contain</a:t>
            </a:r>
          </a:p>
          <a:p>
            <a:pPr lvl="1" eaLnBrk="1" hangingPunct="1"/>
            <a:r>
              <a:rPr lang="en-US" dirty="0" smtClean="0"/>
              <a:t>Titling guidelines and reasons behind them</a:t>
            </a:r>
          </a:p>
          <a:p>
            <a:pPr lvl="1" eaLnBrk="1" hangingPunct="1"/>
            <a:r>
              <a:rPr lang="en-US" dirty="0" smtClean="0"/>
              <a:t>Best practices for cross-referencing between topics</a:t>
            </a:r>
          </a:p>
          <a:p>
            <a:pPr lvl="1" eaLnBrk="1" hangingPunct="1"/>
            <a:r>
              <a:rPr lang="en-US" dirty="0" smtClean="0"/>
              <a:t>How to go about planning and managing topics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Grp="1" noChangeArrowheads="1"/>
          </p:cNvSpPr>
          <p:nvPr>
            <p:ph type="sldNum" sz="quarter" idx="11"/>
          </p:nvPr>
        </p:nvSpPr>
        <p:spPr>
          <a:xfrm>
            <a:off x="8882063" y="6643688"/>
            <a:ext cx="139700" cy="152400"/>
          </a:xfrm>
        </p:spPr>
        <p:txBody>
          <a:bodyPr/>
          <a:lstStyle/>
          <a:p>
            <a:pPr>
              <a:defRPr/>
            </a:pPr>
            <a:fld id="{A4A7D0B9-D91A-4B00-92D0-69543DE754DE}" type="slidenum">
              <a:rPr lang="en-US"/>
              <a:pPr>
                <a:defRPr/>
              </a:pPr>
              <a:t>20</a:t>
            </a:fld>
            <a:endParaRPr lang="en-US"/>
          </a:p>
        </p:txBody>
      </p:sp>
      <p:sp>
        <p:nvSpPr>
          <p:cNvPr id="39939" name="Rectangle 2"/>
          <p:cNvSpPr>
            <a:spLocks noGrp="1" noChangeArrowheads="1"/>
          </p:cNvSpPr>
          <p:nvPr>
            <p:ph type="title"/>
          </p:nvPr>
        </p:nvSpPr>
        <p:spPr/>
        <p:txBody>
          <a:bodyPr/>
          <a:lstStyle/>
          <a:p>
            <a:r>
              <a:rPr lang="en-US" smtClean="0"/>
              <a:t>Examples of topic types</a:t>
            </a:r>
            <a:endParaRPr lang="en-US" smtClean="0">
              <a:solidFill>
                <a:srgbClr val="FF0000"/>
              </a:solidFill>
            </a:endParaRPr>
          </a:p>
        </p:txBody>
      </p:sp>
      <p:sp>
        <p:nvSpPr>
          <p:cNvPr id="39940" name="Rectangle 3"/>
          <p:cNvSpPr>
            <a:spLocks noGrp="1" noChangeArrowheads="1"/>
          </p:cNvSpPr>
          <p:nvPr>
            <p:ph type="body" sz="half" idx="1"/>
          </p:nvPr>
        </p:nvSpPr>
        <p:spPr>
          <a:xfrm>
            <a:off x="142875" y="1300163"/>
            <a:ext cx="4881563" cy="388937"/>
          </a:xfrm>
        </p:spPr>
        <p:txBody>
          <a:bodyPr/>
          <a:lstStyle/>
          <a:p>
            <a:r>
              <a:rPr lang="en-US" smtClean="0"/>
              <a:t>A non-technical example follows:</a:t>
            </a:r>
          </a:p>
        </p:txBody>
      </p:sp>
      <p:graphicFrame>
        <p:nvGraphicFramePr>
          <p:cNvPr id="17440" name="Group 32"/>
          <p:cNvGraphicFramePr>
            <a:graphicFrameLocks noGrp="1"/>
          </p:cNvGraphicFramePr>
          <p:nvPr>
            <p:ph sz="quarter" idx="2"/>
          </p:nvPr>
        </p:nvGraphicFramePr>
        <p:xfrm>
          <a:off x="363538" y="1989138"/>
          <a:ext cx="7277100" cy="1381125"/>
        </p:xfrm>
        <a:graphic>
          <a:graphicData uri="http://schemas.openxmlformats.org/drawingml/2006/table">
            <a:tbl>
              <a:tblPr/>
              <a:tblGrid>
                <a:gridCol w="1408113"/>
                <a:gridCol w="5868987"/>
              </a:tblGrid>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Concept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About speed limits</a:t>
                      </a:r>
                    </a:p>
                  </a:txBody>
                  <a:tcPr horzOverflow="overflow">
                    <a:lnL>
                      <a:noFill/>
                    </a:lnL>
                    <a:lnR>
                      <a:noFill/>
                    </a:lnR>
                    <a:lnT>
                      <a:noFill/>
                    </a:lnT>
                    <a:lnB>
                      <a:noFill/>
                    </a:lnB>
                    <a:lnTlToBr>
                      <a:noFill/>
                    </a:lnTlToBr>
                    <a:lnBlToTr>
                      <a:noFill/>
                    </a:lnBlToTr>
                    <a:noFill/>
                  </a:tcPr>
                </a:tc>
              </a:tr>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smtClean="0">
                          <a:ln>
                            <a:noFill/>
                          </a:ln>
                          <a:solidFill>
                            <a:schemeClr val="tx1"/>
                          </a:solidFill>
                          <a:effectLst/>
                          <a:latin typeface="Arial" charset="0"/>
                          <a:cs typeface="Arial" charset="0"/>
                        </a:rPr>
                        <a:t>Task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Installing a radar detector</a:t>
                      </a:r>
                    </a:p>
                  </a:txBody>
                  <a:tcPr horzOverflow="overflow">
                    <a:lnL>
                      <a:noFill/>
                    </a:lnL>
                    <a:lnR>
                      <a:noFill/>
                    </a:lnR>
                    <a:lnT>
                      <a:noFill/>
                    </a:lnT>
                    <a:lnB>
                      <a:noFill/>
                    </a:lnB>
                    <a:lnTlToBr>
                      <a:noFill/>
                    </a:lnTlToBr>
                    <a:lnBlToTr>
                      <a:noFill/>
                    </a:lnBlToTr>
                    <a:noFill/>
                  </a:tcPr>
                </a:tc>
              </a:tr>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Reference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Speeding fines</a:t>
                      </a:r>
                    </a:p>
                  </a:txBody>
                  <a:tcPr horzOverflow="overflow">
                    <a:lnL>
                      <a:noFill/>
                    </a:lnL>
                    <a:lnR>
                      <a:noFill/>
                    </a:lnR>
                    <a:lnT>
                      <a:noFill/>
                    </a:lnT>
                    <a:lnB>
                      <a:noFill/>
                    </a:lnB>
                    <a:lnTlToBr>
                      <a:noFill/>
                    </a:lnTlToBr>
                    <a:lnBlToTr>
                      <a:noFill/>
                    </a:lnBlToTr>
                    <a:noFill/>
                  </a:tcPr>
                </a:tc>
              </a:tr>
            </a:tbl>
          </a:graphicData>
        </a:graphic>
      </p:graphicFrame>
      <p:pic>
        <p:nvPicPr>
          <p:cNvPr id="39948" name="Picture 8" descr="CA_ON speeding fines.jpg"/>
          <p:cNvPicPr>
            <a:picLocks noChangeAspect="1"/>
          </p:cNvPicPr>
          <p:nvPr/>
        </p:nvPicPr>
        <p:blipFill>
          <a:blip r:embed="rId3"/>
          <a:srcRect/>
          <a:stretch>
            <a:fillRect/>
          </a:stretch>
        </p:blipFill>
        <p:spPr bwMode="auto">
          <a:xfrm>
            <a:off x="5662613" y="1819275"/>
            <a:ext cx="3048000" cy="2295525"/>
          </a:xfrm>
          <a:prstGeom prst="rect">
            <a:avLst/>
          </a:prstGeom>
          <a:noFill/>
          <a:ln w="9525">
            <a:noFill/>
            <a:miter lim="800000"/>
            <a:headEnd/>
            <a:tailEnd/>
          </a:ln>
        </p:spPr>
      </p:pic>
      <p:graphicFrame>
        <p:nvGraphicFramePr>
          <p:cNvPr id="10" name="Group 32"/>
          <p:cNvGraphicFramePr>
            <a:graphicFrameLocks noGrp="1"/>
          </p:cNvGraphicFramePr>
          <p:nvPr>
            <p:ph sz="quarter" idx="2"/>
          </p:nvPr>
        </p:nvGraphicFramePr>
        <p:xfrm>
          <a:off x="363538" y="4576763"/>
          <a:ext cx="7277100" cy="1381125"/>
        </p:xfrm>
        <a:graphic>
          <a:graphicData uri="http://schemas.openxmlformats.org/drawingml/2006/table">
            <a:tbl>
              <a:tblPr/>
              <a:tblGrid>
                <a:gridCol w="1408113"/>
                <a:gridCol w="5868987"/>
              </a:tblGrid>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Concept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About the master server</a:t>
                      </a:r>
                    </a:p>
                  </a:txBody>
                  <a:tcPr horzOverflow="overflow">
                    <a:lnL>
                      <a:noFill/>
                    </a:lnL>
                    <a:lnR>
                      <a:noFill/>
                    </a:lnR>
                    <a:lnT>
                      <a:noFill/>
                    </a:lnT>
                    <a:lnB>
                      <a:noFill/>
                    </a:lnB>
                    <a:lnTlToBr>
                      <a:noFill/>
                    </a:lnTlToBr>
                    <a:lnBlToTr>
                      <a:noFill/>
                    </a:lnBlToTr>
                    <a:noFill/>
                  </a:tcPr>
                </a:tc>
              </a:tr>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Task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Configuring the master server</a:t>
                      </a:r>
                    </a:p>
                  </a:txBody>
                  <a:tcPr horzOverflow="overflow">
                    <a:lnL>
                      <a:noFill/>
                    </a:lnL>
                    <a:lnR>
                      <a:noFill/>
                    </a:lnR>
                    <a:lnT>
                      <a:noFill/>
                    </a:lnT>
                    <a:lnB>
                      <a:noFill/>
                    </a:lnB>
                    <a:lnTlToBr>
                      <a:noFill/>
                    </a:lnTlToBr>
                    <a:lnBlToTr>
                      <a:noFill/>
                    </a:lnBlToTr>
                    <a:noFill/>
                  </a:tcPr>
                </a:tc>
              </a:tr>
              <a:tr h="460375">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Reference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r>
                        <a:rPr kumimoji="0" lang="en-US" sz="2000" b="0" i="0" u="none" strike="noStrike" cap="none" normalizeH="0" baseline="0" dirty="0" smtClean="0">
                          <a:ln>
                            <a:noFill/>
                          </a:ln>
                          <a:solidFill>
                            <a:schemeClr val="tx1"/>
                          </a:solidFill>
                          <a:effectLst/>
                          <a:latin typeface="Arial" charset="0"/>
                          <a:cs typeface="Arial" charset="0"/>
                        </a:rPr>
                        <a:t>Parameters for the master server</a:t>
                      </a:r>
                    </a:p>
                  </a:txBody>
                  <a:tcPr horzOverflow="overflow">
                    <a:lnL>
                      <a:noFill/>
                    </a:lnL>
                    <a:lnR>
                      <a:noFill/>
                    </a:lnR>
                    <a:lnT>
                      <a:noFill/>
                    </a:lnT>
                    <a:lnB>
                      <a:noFill/>
                    </a:lnB>
                    <a:lnTlToBr>
                      <a:noFill/>
                    </a:lnTlToBr>
                    <a:lnBlToTr>
                      <a:noFill/>
                    </a:lnBlToTr>
                    <a:noFill/>
                  </a:tcPr>
                </a:tc>
              </a:tr>
            </a:tbl>
          </a:graphicData>
        </a:graphic>
      </p:graphicFrame>
      <p:sp>
        <p:nvSpPr>
          <p:cNvPr id="11" name="Rectangle 3"/>
          <p:cNvSpPr txBox="1">
            <a:spLocks noChangeArrowheads="1"/>
          </p:cNvSpPr>
          <p:nvPr/>
        </p:nvSpPr>
        <p:spPr bwMode="auto">
          <a:xfrm>
            <a:off x="142875" y="3919538"/>
            <a:ext cx="4881563" cy="388937"/>
          </a:xfrm>
          <a:prstGeom prst="rect">
            <a:avLst/>
          </a:prstGeom>
          <a:noFill/>
          <a:ln w="9525">
            <a:noFill/>
            <a:miter lim="800000"/>
            <a:headEnd/>
            <a:tailEnd/>
          </a:ln>
        </p:spPr>
        <p:txBody>
          <a:bodyPr/>
          <a:lstStyle/>
          <a:p>
            <a:pPr marL="233363" indent="-233363" algn="l" eaLnBrk="0" hangingPunct="0">
              <a:lnSpc>
                <a:spcPct val="95000"/>
              </a:lnSpc>
              <a:spcAft>
                <a:spcPct val="35000"/>
              </a:spcAft>
              <a:buClr>
                <a:srgbClr val="678BA8"/>
              </a:buClr>
              <a:buFontTx/>
              <a:buChar char="•"/>
              <a:defRPr/>
            </a:pPr>
            <a:r>
              <a:rPr lang="en-US" kern="0" dirty="0">
                <a:latin typeface="+mn-lt"/>
                <a:cs typeface="+mn-cs"/>
              </a:rPr>
              <a:t>A technical example follows: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9"/>
          <p:cNvSpPr>
            <a:spLocks noGrp="1" noChangeArrowheads="1"/>
          </p:cNvSpPr>
          <p:nvPr>
            <p:ph type="sldNum" sz="quarter" idx="11"/>
          </p:nvPr>
        </p:nvSpPr>
        <p:spPr>
          <a:xfrm>
            <a:off x="8882063" y="6643688"/>
            <a:ext cx="139700" cy="152400"/>
          </a:xfrm>
        </p:spPr>
        <p:txBody>
          <a:bodyPr/>
          <a:lstStyle/>
          <a:p>
            <a:pPr>
              <a:defRPr/>
            </a:pPr>
            <a:fld id="{021B2F29-D844-402B-BE2B-950CBBAB8FFF}" type="slidenum">
              <a:rPr lang="en-US"/>
              <a:pPr>
                <a:defRPr/>
              </a:pPr>
              <a:t>21</a:t>
            </a:fld>
            <a:endParaRPr lang="en-US"/>
          </a:p>
        </p:txBody>
      </p:sp>
      <p:sp>
        <p:nvSpPr>
          <p:cNvPr id="584706" name="Rectangle 2"/>
          <p:cNvSpPr>
            <a:spLocks noGrp="1" noChangeArrowheads="1"/>
          </p:cNvSpPr>
          <p:nvPr>
            <p:ph type="title"/>
          </p:nvPr>
        </p:nvSpPr>
        <p:spPr/>
        <p:txBody>
          <a:bodyPr/>
          <a:lstStyle/>
          <a:p>
            <a:pPr>
              <a:defRPr/>
            </a:pPr>
            <a:r>
              <a:rPr lang="en-US"/>
              <a:t>About core topic types</a:t>
            </a:r>
            <a:endParaRPr lang="en-US">
              <a:solidFill>
                <a:srgbClr val="FF0000"/>
              </a:solidFill>
              <a:effectLst>
                <a:outerShdw blurRad="38100" dist="38100" dir="2700000" algn="tl">
                  <a:srgbClr val="C0C0C0"/>
                </a:outerShdw>
              </a:effectLst>
            </a:endParaRPr>
          </a:p>
        </p:txBody>
      </p:sp>
      <p:sp>
        <p:nvSpPr>
          <p:cNvPr id="40964" name="Rectangle 3"/>
          <p:cNvSpPr>
            <a:spLocks noChangeArrowheads="1"/>
          </p:cNvSpPr>
          <p:nvPr/>
        </p:nvSpPr>
        <p:spPr bwMode="auto">
          <a:xfrm>
            <a:off x="3733800" y="1143000"/>
            <a:ext cx="1447800" cy="990600"/>
          </a:xfrm>
          <a:prstGeom prst="rect">
            <a:avLst/>
          </a:prstGeom>
          <a:gradFill rotWithShape="1">
            <a:gsLst>
              <a:gs pos="0">
                <a:srgbClr val="8488C4"/>
              </a:gs>
              <a:gs pos="53000">
                <a:srgbClr val="D4DEFF"/>
              </a:gs>
              <a:gs pos="83000">
                <a:srgbClr val="D4DEFF"/>
              </a:gs>
              <a:gs pos="100000">
                <a:srgbClr val="96AB94"/>
              </a:gs>
            </a:gsLst>
            <a:lin ang="5400000" scaled="1"/>
          </a:gradFill>
          <a:ln w="9525">
            <a:solidFill>
              <a:schemeClr val="tx1"/>
            </a:solidFill>
            <a:miter lim="800000"/>
            <a:headEnd/>
            <a:tailEnd/>
          </a:ln>
        </p:spPr>
        <p:txBody>
          <a:bodyPr wrap="none" anchor="ctr"/>
          <a:lstStyle/>
          <a:p>
            <a:endParaRPr lang="en-US"/>
          </a:p>
        </p:txBody>
      </p:sp>
      <p:sp>
        <p:nvSpPr>
          <p:cNvPr id="584708" name="Text Box 4"/>
          <p:cNvSpPr txBox="1">
            <a:spLocks noChangeArrowheads="1"/>
          </p:cNvSpPr>
          <p:nvPr/>
        </p:nvSpPr>
        <p:spPr bwMode="auto">
          <a:xfrm>
            <a:off x="3752850" y="1460500"/>
            <a:ext cx="1428750" cy="519113"/>
          </a:xfrm>
          <a:prstGeom prst="rect">
            <a:avLst/>
          </a:prstGeom>
          <a:noFill/>
          <a:ln w="9525">
            <a:noFill/>
            <a:miter lim="800000"/>
            <a:headEnd/>
            <a:tailEnd/>
          </a:ln>
          <a:effectLst/>
        </p:spPr>
        <p:txBody>
          <a:bodyPr>
            <a:spAutoFit/>
          </a:bodyPr>
          <a:lstStyle/>
          <a:p>
            <a:pPr>
              <a:spcBef>
                <a:spcPct val="50000"/>
              </a:spcBef>
              <a:defRPr/>
            </a:pPr>
            <a:r>
              <a:rPr lang="en-US" sz="2800" b="1">
                <a:effectLst>
                  <a:outerShdw blurRad="38100" dist="38100" dir="2700000" algn="tl">
                    <a:srgbClr val="C0C0C0"/>
                  </a:outerShdw>
                </a:effectLst>
              </a:rPr>
              <a:t>TOPIC</a:t>
            </a:r>
          </a:p>
        </p:txBody>
      </p:sp>
      <p:sp>
        <p:nvSpPr>
          <p:cNvPr id="40966" name="Text Box 5"/>
          <p:cNvSpPr txBox="1">
            <a:spLocks noChangeArrowheads="1"/>
          </p:cNvSpPr>
          <p:nvPr/>
        </p:nvSpPr>
        <p:spPr bwMode="auto">
          <a:xfrm>
            <a:off x="990600" y="2895600"/>
            <a:ext cx="1447800" cy="430887"/>
          </a:xfrm>
          <a:prstGeom prst="rect">
            <a:avLst/>
          </a:prstGeom>
          <a:noFill/>
          <a:ln w="9525">
            <a:noFill/>
            <a:miter lim="800000"/>
            <a:headEnd/>
            <a:tailEnd/>
          </a:ln>
        </p:spPr>
        <p:txBody>
          <a:bodyPr>
            <a:spAutoFit/>
          </a:bodyPr>
          <a:lstStyle/>
          <a:p>
            <a:pPr>
              <a:spcBef>
                <a:spcPct val="50000"/>
              </a:spcBef>
            </a:pPr>
            <a:r>
              <a:rPr lang="en-US" sz="2200" dirty="0"/>
              <a:t>Concept</a:t>
            </a:r>
          </a:p>
        </p:txBody>
      </p:sp>
      <p:sp>
        <p:nvSpPr>
          <p:cNvPr id="40967" name="Text Box 6"/>
          <p:cNvSpPr txBox="1">
            <a:spLocks noChangeArrowheads="1"/>
          </p:cNvSpPr>
          <p:nvPr/>
        </p:nvSpPr>
        <p:spPr bwMode="auto">
          <a:xfrm>
            <a:off x="3810000" y="2895600"/>
            <a:ext cx="1219200" cy="430887"/>
          </a:xfrm>
          <a:prstGeom prst="rect">
            <a:avLst/>
          </a:prstGeom>
          <a:noFill/>
          <a:ln w="9525">
            <a:noFill/>
            <a:miter lim="800000"/>
            <a:headEnd/>
            <a:tailEnd/>
          </a:ln>
        </p:spPr>
        <p:txBody>
          <a:bodyPr>
            <a:spAutoFit/>
          </a:bodyPr>
          <a:lstStyle/>
          <a:p>
            <a:pPr>
              <a:spcBef>
                <a:spcPct val="50000"/>
              </a:spcBef>
            </a:pPr>
            <a:r>
              <a:rPr lang="en-US" sz="2200" dirty="0" smtClean="0"/>
              <a:t>Task</a:t>
            </a:r>
            <a:endParaRPr lang="en-US" sz="2200" dirty="0"/>
          </a:p>
        </p:txBody>
      </p:sp>
      <p:sp>
        <p:nvSpPr>
          <p:cNvPr id="40968" name="Text Box 7"/>
          <p:cNvSpPr txBox="1">
            <a:spLocks noChangeArrowheads="1"/>
          </p:cNvSpPr>
          <p:nvPr/>
        </p:nvSpPr>
        <p:spPr bwMode="auto">
          <a:xfrm>
            <a:off x="6400800" y="2895600"/>
            <a:ext cx="1752600" cy="430887"/>
          </a:xfrm>
          <a:prstGeom prst="rect">
            <a:avLst/>
          </a:prstGeom>
          <a:noFill/>
          <a:ln w="9525">
            <a:noFill/>
            <a:miter lim="800000"/>
            <a:headEnd/>
            <a:tailEnd/>
          </a:ln>
        </p:spPr>
        <p:txBody>
          <a:bodyPr>
            <a:spAutoFit/>
          </a:bodyPr>
          <a:lstStyle/>
          <a:p>
            <a:pPr>
              <a:spcBef>
                <a:spcPct val="50000"/>
              </a:spcBef>
            </a:pPr>
            <a:r>
              <a:rPr lang="en-US" sz="2200" dirty="0"/>
              <a:t>Reference</a:t>
            </a:r>
          </a:p>
        </p:txBody>
      </p:sp>
      <p:sp>
        <p:nvSpPr>
          <p:cNvPr id="40969" name="Line 8"/>
          <p:cNvSpPr>
            <a:spLocks noChangeShapeType="1"/>
          </p:cNvSpPr>
          <p:nvPr/>
        </p:nvSpPr>
        <p:spPr bwMode="auto">
          <a:xfrm>
            <a:off x="4495800" y="2133600"/>
            <a:ext cx="0" cy="798513"/>
          </a:xfrm>
          <a:prstGeom prst="line">
            <a:avLst/>
          </a:prstGeom>
          <a:noFill/>
          <a:ln w="9525">
            <a:solidFill>
              <a:schemeClr val="tx1"/>
            </a:solidFill>
            <a:round/>
            <a:headEnd/>
            <a:tailEnd type="triangle" w="med" len="med"/>
          </a:ln>
        </p:spPr>
        <p:txBody>
          <a:bodyPr/>
          <a:lstStyle/>
          <a:p>
            <a:endParaRPr lang="en-US"/>
          </a:p>
        </p:txBody>
      </p:sp>
      <p:sp>
        <p:nvSpPr>
          <p:cNvPr id="40970" name="Line 9"/>
          <p:cNvSpPr>
            <a:spLocks noChangeShapeType="1"/>
          </p:cNvSpPr>
          <p:nvPr/>
        </p:nvSpPr>
        <p:spPr bwMode="auto">
          <a:xfrm>
            <a:off x="1752600" y="2286000"/>
            <a:ext cx="5562600" cy="0"/>
          </a:xfrm>
          <a:prstGeom prst="line">
            <a:avLst/>
          </a:prstGeom>
          <a:noFill/>
          <a:ln w="9525">
            <a:solidFill>
              <a:schemeClr val="tx1"/>
            </a:solidFill>
            <a:round/>
            <a:headEnd/>
            <a:tailEnd/>
          </a:ln>
        </p:spPr>
        <p:txBody>
          <a:bodyPr/>
          <a:lstStyle/>
          <a:p>
            <a:endParaRPr lang="en-US"/>
          </a:p>
        </p:txBody>
      </p:sp>
      <p:sp>
        <p:nvSpPr>
          <p:cNvPr id="40971" name="Line 10"/>
          <p:cNvSpPr>
            <a:spLocks noChangeShapeType="1"/>
          </p:cNvSpPr>
          <p:nvPr/>
        </p:nvSpPr>
        <p:spPr bwMode="auto">
          <a:xfrm>
            <a:off x="1752600" y="2286000"/>
            <a:ext cx="0" cy="609600"/>
          </a:xfrm>
          <a:prstGeom prst="line">
            <a:avLst/>
          </a:prstGeom>
          <a:noFill/>
          <a:ln w="9525">
            <a:solidFill>
              <a:schemeClr val="tx1"/>
            </a:solidFill>
            <a:round/>
            <a:headEnd/>
            <a:tailEnd type="triangle" w="med" len="med"/>
          </a:ln>
        </p:spPr>
        <p:txBody>
          <a:bodyPr/>
          <a:lstStyle/>
          <a:p>
            <a:endParaRPr lang="en-US"/>
          </a:p>
        </p:txBody>
      </p:sp>
      <p:sp>
        <p:nvSpPr>
          <p:cNvPr id="40972" name="Line 11"/>
          <p:cNvSpPr>
            <a:spLocks noChangeShapeType="1"/>
          </p:cNvSpPr>
          <p:nvPr/>
        </p:nvSpPr>
        <p:spPr bwMode="auto">
          <a:xfrm>
            <a:off x="7315200" y="2286000"/>
            <a:ext cx="0" cy="609600"/>
          </a:xfrm>
          <a:prstGeom prst="line">
            <a:avLst/>
          </a:prstGeom>
          <a:noFill/>
          <a:ln w="9525">
            <a:solidFill>
              <a:schemeClr val="tx1"/>
            </a:solidFill>
            <a:round/>
            <a:headEnd/>
            <a:tailEnd type="triangle" w="med" len="med"/>
          </a:ln>
        </p:spPr>
        <p:txBody>
          <a:bodyPr/>
          <a:lstStyle/>
          <a:p>
            <a:endParaRPr lang="en-US"/>
          </a:p>
        </p:txBody>
      </p:sp>
      <p:grpSp>
        <p:nvGrpSpPr>
          <p:cNvPr id="2" name="Group 12"/>
          <p:cNvGrpSpPr>
            <a:grpSpLocks/>
          </p:cNvGrpSpPr>
          <p:nvPr/>
        </p:nvGrpSpPr>
        <p:grpSpPr bwMode="auto">
          <a:xfrm>
            <a:off x="609600" y="3276600"/>
            <a:ext cx="1981200" cy="1371600"/>
            <a:chOff x="432" y="2832"/>
            <a:chExt cx="1248" cy="864"/>
          </a:xfrm>
        </p:grpSpPr>
        <p:sp>
          <p:nvSpPr>
            <p:cNvPr id="40997" name="Rectangle 13"/>
            <p:cNvSpPr>
              <a:spLocks noChangeArrowheads="1"/>
            </p:cNvSpPr>
            <p:nvPr/>
          </p:nvSpPr>
          <p:spPr bwMode="auto">
            <a:xfrm>
              <a:off x="432" y="2832"/>
              <a:ext cx="1248" cy="864"/>
            </a:xfrm>
            <a:prstGeom prst="rect">
              <a:avLst/>
            </a:prstGeom>
            <a:gradFill rotWithShape="1">
              <a:gsLst>
                <a:gs pos="0">
                  <a:srgbClr val="8488C4"/>
                </a:gs>
                <a:gs pos="53000">
                  <a:srgbClr val="D4DEFF"/>
                </a:gs>
                <a:gs pos="83000">
                  <a:srgbClr val="D4DEFF"/>
                </a:gs>
                <a:gs pos="100000">
                  <a:srgbClr val="96AB94"/>
                </a:gs>
              </a:gsLst>
              <a:lin ang="5400000" scaled="1"/>
            </a:gradFill>
            <a:ln w="9525">
              <a:solidFill>
                <a:schemeClr val="tx1"/>
              </a:solidFill>
              <a:miter lim="800000"/>
              <a:headEnd/>
              <a:tailEnd/>
            </a:ln>
          </p:spPr>
          <p:txBody>
            <a:bodyPr wrap="none" anchor="ctr"/>
            <a:lstStyle/>
            <a:p>
              <a:endParaRPr lang="en-US"/>
            </a:p>
          </p:txBody>
        </p:sp>
        <p:sp>
          <p:nvSpPr>
            <p:cNvPr id="40998" name="Text Box 14"/>
            <p:cNvSpPr txBox="1">
              <a:spLocks noChangeArrowheads="1"/>
            </p:cNvSpPr>
            <p:nvPr/>
          </p:nvSpPr>
          <p:spPr bwMode="auto">
            <a:xfrm>
              <a:off x="432" y="2832"/>
              <a:ext cx="1248" cy="715"/>
            </a:xfrm>
            <a:prstGeom prst="rect">
              <a:avLst/>
            </a:prstGeom>
            <a:noFill/>
            <a:ln w="9525">
              <a:noFill/>
              <a:miter lim="800000"/>
              <a:headEnd/>
              <a:tailEnd/>
            </a:ln>
          </p:spPr>
          <p:txBody>
            <a:bodyPr>
              <a:spAutoFit/>
            </a:bodyPr>
            <a:lstStyle/>
            <a:p>
              <a:pPr algn="l">
                <a:spcBef>
                  <a:spcPct val="50000"/>
                </a:spcBef>
              </a:pPr>
              <a:r>
                <a:rPr lang="en-US" sz="800" dirty="0"/>
                <a:t>______________________</a:t>
              </a:r>
            </a:p>
            <a:p>
              <a:pPr algn="l">
                <a:spcBef>
                  <a:spcPct val="50000"/>
                </a:spcBef>
              </a:pPr>
              <a:r>
                <a:rPr lang="en-US" sz="800" dirty="0"/>
                <a:t>________________________</a:t>
              </a:r>
            </a:p>
            <a:p>
              <a:pPr algn="l">
                <a:spcBef>
                  <a:spcPct val="50000"/>
                </a:spcBef>
              </a:pPr>
              <a:r>
                <a:rPr lang="en-US" sz="800" dirty="0"/>
                <a:t>_______________________</a:t>
              </a:r>
            </a:p>
            <a:p>
              <a:pPr algn="l">
                <a:spcBef>
                  <a:spcPct val="50000"/>
                </a:spcBef>
              </a:pPr>
              <a:r>
                <a:rPr lang="en-US" sz="800" dirty="0"/>
                <a:t>______________________</a:t>
              </a:r>
            </a:p>
            <a:p>
              <a:pPr algn="l">
                <a:spcBef>
                  <a:spcPct val="50000"/>
                </a:spcBef>
              </a:pPr>
              <a:r>
                <a:rPr lang="en-US" sz="800" dirty="0"/>
                <a:t>_______________________</a:t>
              </a:r>
            </a:p>
            <a:p>
              <a:pPr algn="l">
                <a:spcBef>
                  <a:spcPct val="50000"/>
                </a:spcBef>
              </a:pPr>
              <a:r>
                <a:rPr lang="en-US" sz="800" dirty="0"/>
                <a:t>___________________</a:t>
              </a:r>
            </a:p>
          </p:txBody>
        </p:sp>
      </p:grpSp>
      <p:grpSp>
        <p:nvGrpSpPr>
          <p:cNvPr id="3" name="Group 15"/>
          <p:cNvGrpSpPr>
            <a:grpSpLocks/>
          </p:cNvGrpSpPr>
          <p:nvPr/>
        </p:nvGrpSpPr>
        <p:grpSpPr bwMode="auto">
          <a:xfrm>
            <a:off x="3505200" y="3276600"/>
            <a:ext cx="1981200" cy="1373188"/>
            <a:chOff x="2232" y="2832"/>
            <a:chExt cx="1248" cy="865"/>
          </a:xfrm>
        </p:grpSpPr>
        <p:sp>
          <p:nvSpPr>
            <p:cNvPr id="40995" name="Rectangle 16"/>
            <p:cNvSpPr>
              <a:spLocks noChangeArrowheads="1"/>
            </p:cNvSpPr>
            <p:nvPr/>
          </p:nvSpPr>
          <p:spPr bwMode="auto">
            <a:xfrm>
              <a:off x="2232" y="2832"/>
              <a:ext cx="1248" cy="864"/>
            </a:xfrm>
            <a:prstGeom prst="rect">
              <a:avLst/>
            </a:prstGeom>
            <a:gradFill rotWithShape="1">
              <a:gsLst>
                <a:gs pos="0">
                  <a:srgbClr val="8488C4"/>
                </a:gs>
                <a:gs pos="53000">
                  <a:srgbClr val="D4DEFF"/>
                </a:gs>
                <a:gs pos="83000">
                  <a:srgbClr val="D4DEFF"/>
                </a:gs>
                <a:gs pos="100000">
                  <a:srgbClr val="96AB94"/>
                </a:gs>
              </a:gsLst>
              <a:lin ang="5400000" scaled="1"/>
            </a:gradFill>
            <a:ln w="9525">
              <a:solidFill>
                <a:schemeClr val="tx1"/>
              </a:solidFill>
              <a:miter lim="800000"/>
              <a:headEnd/>
              <a:tailEnd/>
            </a:ln>
          </p:spPr>
          <p:txBody>
            <a:bodyPr wrap="none" anchor="ctr"/>
            <a:lstStyle/>
            <a:p>
              <a:endParaRPr lang="en-US"/>
            </a:p>
          </p:txBody>
        </p:sp>
        <p:sp>
          <p:nvSpPr>
            <p:cNvPr id="40996" name="Text Box 17"/>
            <p:cNvSpPr txBox="1">
              <a:spLocks noChangeArrowheads="1"/>
            </p:cNvSpPr>
            <p:nvPr/>
          </p:nvSpPr>
          <p:spPr bwMode="auto">
            <a:xfrm>
              <a:off x="2304" y="2832"/>
              <a:ext cx="1104" cy="865"/>
            </a:xfrm>
            <a:prstGeom prst="rect">
              <a:avLst/>
            </a:prstGeom>
            <a:noFill/>
            <a:ln w="9525">
              <a:noFill/>
              <a:miter lim="800000"/>
              <a:headEnd/>
              <a:tailEnd/>
            </a:ln>
          </p:spPr>
          <p:txBody>
            <a:bodyPr>
              <a:spAutoFit/>
            </a:bodyPr>
            <a:lstStyle/>
            <a:p>
              <a:pPr marL="342900" indent="-342900" algn="l">
                <a:spcBef>
                  <a:spcPct val="50000"/>
                </a:spcBef>
                <a:buSzPct val="125000"/>
                <a:buFontTx/>
                <a:buAutoNum type="arabicPeriod"/>
              </a:pPr>
              <a:r>
                <a:rPr lang="en-US" sz="1200" dirty="0"/>
                <a:t>______________</a:t>
              </a:r>
            </a:p>
            <a:p>
              <a:pPr marL="342900" indent="-342900" algn="l">
                <a:spcBef>
                  <a:spcPct val="50000"/>
                </a:spcBef>
                <a:buSzPct val="125000"/>
                <a:buFontTx/>
                <a:buAutoNum type="arabicPeriod"/>
              </a:pPr>
              <a:r>
                <a:rPr lang="en-US" sz="1200" dirty="0"/>
                <a:t>______________</a:t>
              </a:r>
            </a:p>
            <a:p>
              <a:pPr marL="342900" indent="-342900" algn="l">
                <a:spcBef>
                  <a:spcPct val="50000"/>
                </a:spcBef>
                <a:buSzPct val="125000"/>
                <a:buFontTx/>
                <a:buAutoNum type="arabicPeriod"/>
              </a:pPr>
              <a:r>
                <a:rPr lang="en-US" sz="1200" dirty="0"/>
                <a:t>______________</a:t>
              </a:r>
            </a:p>
            <a:p>
              <a:pPr marL="342900" indent="-342900" algn="l">
                <a:spcBef>
                  <a:spcPct val="50000"/>
                </a:spcBef>
                <a:buSzPct val="125000"/>
                <a:buFontTx/>
                <a:buAutoNum type="arabicPeriod"/>
              </a:pPr>
              <a:r>
                <a:rPr lang="en-US" sz="1200" dirty="0"/>
                <a:t>______________</a:t>
              </a:r>
            </a:p>
            <a:p>
              <a:pPr marL="342900" indent="-342900" algn="l">
                <a:spcBef>
                  <a:spcPct val="50000"/>
                </a:spcBef>
                <a:buSzPct val="125000"/>
                <a:buFontTx/>
                <a:buAutoNum type="arabicPeriod"/>
              </a:pPr>
              <a:r>
                <a:rPr lang="en-US" sz="1200" dirty="0"/>
                <a:t>______________</a:t>
              </a:r>
            </a:p>
          </p:txBody>
        </p:sp>
      </p:grpSp>
      <p:grpSp>
        <p:nvGrpSpPr>
          <p:cNvPr id="4" name="Group 18"/>
          <p:cNvGrpSpPr>
            <a:grpSpLocks/>
          </p:cNvGrpSpPr>
          <p:nvPr/>
        </p:nvGrpSpPr>
        <p:grpSpPr bwMode="auto">
          <a:xfrm>
            <a:off x="6400800" y="3276600"/>
            <a:ext cx="1981200" cy="1371600"/>
            <a:chOff x="4032" y="2832"/>
            <a:chExt cx="1248" cy="864"/>
          </a:xfrm>
        </p:grpSpPr>
        <p:sp>
          <p:nvSpPr>
            <p:cNvPr id="40984" name="Rectangle 19"/>
            <p:cNvSpPr>
              <a:spLocks noChangeArrowheads="1"/>
            </p:cNvSpPr>
            <p:nvPr/>
          </p:nvSpPr>
          <p:spPr bwMode="auto">
            <a:xfrm>
              <a:off x="4032" y="2832"/>
              <a:ext cx="1248" cy="864"/>
            </a:xfrm>
            <a:prstGeom prst="rect">
              <a:avLst/>
            </a:prstGeom>
            <a:gradFill rotWithShape="1">
              <a:gsLst>
                <a:gs pos="0">
                  <a:srgbClr val="8488C4"/>
                </a:gs>
                <a:gs pos="53000">
                  <a:srgbClr val="D4DEFF"/>
                </a:gs>
                <a:gs pos="83000">
                  <a:srgbClr val="D4DEFF"/>
                </a:gs>
                <a:gs pos="100000">
                  <a:srgbClr val="96AB94"/>
                </a:gs>
              </a:gsLst>
              <a:lin ang="5400000" scaled="1"/>
            </a:gradFill>
            <a:ln w="9525">
              <a:solidFill>
                <a:schemeClr val="tx1"/>
              </a:solidFill>
              <a:miter lim="800000"/>
              <a:headEnd/>
              <a:tailEnd/>
            </a:ln>
          </p:spPr>
          <p:txBody>
            <a:bodyPr wrap="none" anchor="ctr"/>
            <a:lstStyle/>
            <a:p>
              <a:endParaRPr lang="en-US"/>
            </a:p>
          </p:txBody>
        </p:sp>
        <p:sp>
          <p:nvSpPr>
            <p:cNvPr id="40985" name="Rectangle 20"/>
            <p:cNvSpPr>
              <a:spLocks noChangeArrowheads="1"/>
            </p:cNvSpPr>
            <p:nvPr/>
          </p:nvSpPr>
          <p:spPr bwMode="auto">
            <a:xfrm>
              <a:off x="4128" y="2880"/>
              <a:ext cx="528" cy="144"/>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0986" name="Rectangle 21"/>
            <p:cNvSpPr>
              <a:spLocks noChangeArrowheads="1"/>
            </p:cNvSpPr>
            <p:nvPr/>
          </p:nvSpPr>
          <p:spPr bwMode="auto">
            <a:xfrm>
              <a:off x="4656" y="2880"/>
              <a:ext cx="528" cy="144"/>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40987" name="Rectangle 22"/>
            <p:cNvSpPr>
              <a:spLocks noChangeArrowheads="1"/>
            </p:cNvSpPr>
            <p:nvPr/>
          </p:nvSpPr>
          <p:spPr bwMode="auto">
            <a:xfrm>
              <a:off x="4128" y="3024"/>
              <a:ext cx="528" cy="144"/>
            </a:xfrm>
            <a:prstGeom prst="rect">
              <a:avLst/>
            </a:prstGeom>
            <a:noFill/>
            <a:ln w="9525">
              <a:solidFill>
                <a:schemeClr val="tx1"/>
              </a:solidFill>
              <a:miter lim="800000"/>
              <a:headEnd/>
              <a:tailEnd/>
            </a:ln>
          </p:spPr>
          <p:txBody>
            <a:bodyPr wrap="none" anchor="ctr"/>
            <a:lstStyle/>
            <a:p>
              <a:endParaRPr lang="en-US"/>
            </a:p>
          </p:txBody>
        </p:sp>
        <p:sp>
          <p:nvSpPr>
            <p:cNvPr id="40988" name="Rectangle 23"/>
            <p:cNvSpPr>
              <a:spLocks noChangeArrowheads="1"/>
            </p:cNvSpPr>
            <p:nvPr/>
          </p:nvSpPr>
          <p:spPr bwMode="auto">
            <a:xfrm>
              <a:off x="4128" y="3168"/>
              <a:ext cx="528" cy="144"/>
            </a:xfrm>
            <a:prstGeom prst="rect">
              <a:avLst/>
            </a:prstGeom>
            <a:noFill/>
            <a:ln w="9525">
              <a:solidFill>
                <a:schemeClr val="tx1"/>
              </a:solidFill>
              <a:miter lim="800000"/>
              <a:headEnd/>
              <a:tailEnd/>
            </a:ln>
          </p:spPr>
          <p:txBody>
            <a:bodyPr wrap="none" anchor="ctr"/>
            <a:lstStyle/>
            <a:p>
              <a:endParaRPr lang="en-US"/>
            </a:p>
          </p:txBody>
        </p:sp>
        <p:sp>
          <p:nvSpPr>
            <p:cNvPr id="40989" name="Rectangle 24"/>
            <p:cNvSpPr>
              <a:spLocks noChangeArrowheads="1"/>
            </p:cNvSpPr>
            <p:nvPr/>
          </p:nvSpPr>
          <p:spPr bwMode="auto">
            <a:xfrm>
              <a:off x="4656" y="3168"/>
              <a:ext cx="528" cy="144"/>
            </a:xfrm>
            <a:prstGeom prst="rect">
              <a:avLst/>
            </a:prstGeom>
            <a:noFill/>
            <a:ln w="9525">
              <a:solidFill>
                <a:schemeClr val="tx1"/>
              </a:solidFill>
              <a:miter lim="800000"/>
              <a:headEnd/>
              <a:tailEnd/>
            </a:ln>
          </p:spPr>
          <p:txBody>
            <a:bodyPr wrap="none" anchor="ctr"/>
            <a:lstStyle/>
            <a:p>
              <a:endParaRPr lang="en-US"/>
            </a:p>
          </p:txBody>
        </p:sp>
        <p:sp>
          <p:nvSpPr>
            <p:cNvPr id="40990" name="Rectangle 25"/>
            <p:cNvSpPr>
              <a:spLocks noChangeArrowheads="1"/>
            </p:cNvSpPr>
            <p:nvPr/>
          </p:nvSpPr>
          <p:spPr bwMode="auto">
            <a:xfrm>
              <a:off x="4656" y="3024"/>
              <a:ext cx="528" cy="144"/>
            </a:xfrm>
            <a:prstGeom prst="rect">
              <a:avLst/>
            </a:prstGeom>
            <a:noFill/>
            <a:ln w="9525">
              <a:solidFill>
                <a:schemeClr val="tx1"/>
              </a:solidFill>
              <a:miter lim="800000"/>
              <a:headEnd/>
              <a:tailEnd/>
            </a:ln>
          </p:spPr>
          <p:txBody>
            <a:bodyPr wrap="none" anchor="ctr"/>
            <a:lstStyle/>
            <a:p>
              <a:endParaRPr lang="en-US"/>
            </a:p>
          </p:txBody>
        </p:sp>
        <p:sp>
          <p:nvSpPr>
            <p:cNvPr id="40991" name="Rectangle 26"/>
            <p:cNvSpPr>
              <a:spLocks noChangeArrowheads="1"/>
            </p:cNvSpPr>
            <p:nvPr/>
          </p:nvSpPr>
          <p:spPr bwMode="auto">
            <a:xfrm>
              <a:off x="4128" y="3312"/>
              <a:ext cx="528" cy="144"/>
            </a:xfrm>
            <a:prstGeom prst="rect">
              <a:avLst/>
            </a:prstGeom>
            <a:noFill/>
            <a:ln w="9525">
              <a:solidFill>
                <a:schemeClr val="tx1"/>
              </a:solidFill>
              <a:miter lim="800000"/>
              <a:headEnd/>
              <a:tailEnd/>
            </a:ln>
          </p:spPr>
          <p:txBody>
            <a:bodyPr wrap="none" anchor="ctr"/>
            <a:lstStyle/>
            <a:p>
              <a:endParaRPr lang="en-US"/>
            </a:p>
          </p:txBody>
        </p:sp>
        <p:sp>
          <p:nvSpPr>
            <p:cNvPr id="40992" name="Rectangle 27"/>
            <p:cNvSpPr>
              <a:spLocks noChangeArrowheads="1"/>
            </p:cNvSpPr>
            <p:nvPr/>
          </p:nvSpPr>
          <p:spPr bwMode="auto">
            <a:xfrm>
              <a:off x="4656" y="3312"/>
              <a:ext cx="528" cy="144"/>
            </a:xfrm>
            <a:prstGeom prst="rect">
              <a:avLst/>
            </a:prstGeom>
            <a:noFill/>
            <a:ln w="9525">
              <a:solidFill>
                <a:schemeClr val="tx1"/>
              </a:solidFill>
              <a:miter lim="800000"/>
              <a:headEnd/>
              <a:tailEnd/>
            </a:ln>
          </p:spPr>
          <p:txBody>
            <a:bodyPr wrap="none" anchor="ctr"/>
            <a:lstStyle/>
            <a:p>
              <a:endParaRPr lang="en-US"/>
            </a:p>
          </p:txBody>
        </p:sp>
        <p:sp>
          <p:nvSpPr>
            <p:cNvPr id="40993" name="Rectangle 28"/>
            <p:cNvSpPr>
              <a:spLocks noChangeArrowheads="1"/>
            </p:cNvSpPr>
            <p:nvPr/>
          </p:nvSpPr>
          <p:spPr bwMode="auto">
            <a:xfrm>
              <a:off x="4128" y="3456"/>
              <a:ext cx="528" cy="144"/>
            </a:xfrm>
            <a:prstGeom prst="rect">
              <a:avLst/>
            </a:prstGeom>
            <a:noFill/>
            <a:ln w="9525">
              <a:solidFill>
                <a:schemeClr val="tx1"/>
              </a:solidFill>
              <a:miter lim="800000"/>
              <a:headEnd/>
              <a:tailEnd/>
            </a:ln>
          </p:spPr>
          <p:txBody>
            <a:bodyPr wrap="none" anchor="ctr"/>
            <a:lstStyle/>
            <a:p>
              <a:endParaRPr lang="en-US"/>
            </a:p>
          </p:txBody>
        </p:sp>
        <p:sp>
          <p:nvSpPr>
            <p:cNvPr id="40994" name="Rectangle 29"/>
            <p:cNvSpPr>
              <a:spLocks noChangeArrowheads="1"/>
            </p:cNvSpPr>
            <p:nvPr/>
          </p:nvSpPr>
          <p:spPr bwMode="auto">
            <a:xfrm>
              <a:off x="4656" y="3456"/>
              <a:ext cx="528" cy="144"/>
            </a:xfrm>
            <a:prstGeom prst="rect">
              <a:avLst/>
            </a:prstGeom>
            <a:noFill/>
            <a:ln w="9525">
              <a:solidFill>
                <a:schemeClr val="tx1"/>
              </a:solidFill>
              <a:miter lim="800000"/>
              <a:headEnd/>
              <a:tailEnd/>
            </a:ln>
          </p:spPr>
          <p:txBody>
            <a:bodyPr wrap="none" anchor="ctr"/>
            <a:lstStyle/>
            <a:p>
              <a:endParaRPr lang="en-US"/>
            </a:p>
          </p:txBody>
        </p:sp>
      </p:grpSp>
      <p:sp>
        <p:nvSpPr>
          <p:cNvPr id="40976" name="Text Box 30"/>
          <p:cNvSpPr txBox="1">
            <a:spLocks noChangeArrowheads="1"/>
          </p:cNvSpPr>
          <p:nvPr/>
        </p:nvSpPr>
        <p:spPr bwMode="auto">
          <a:xfrm>
            <a:off x="6248400" y="5334000"/>
            <a:ext cx="2486025" cy="1096963"/>
          </a:xfrm>
          <a:prstGeom prst="rect">
            <a:avLst/>
          </a:prstGeom>
          <a:noFill/>
          <a:ln w="9525">
            <a:noFill/>
            <a:miter lim="800000"/>
            <a:headEnd/>
            <a:tailEnd/>
          </a:ln>
        </p:spPr>
        <p:txBody>
          <a:bodyPr>
            <a:spAutoFit/>
          </a:bodyPr>
          <a:lstStyle/>
          <a:p>
            <a:pPr>
              <a:spcBef>
                <a:spcPct val="50000"/>
              </a:spcBef>
            </a:pPr>
            <a:r>
              <a:rPr lang="en-US" sz="1200" dirty="0"/>
              <a:t>Provides the data or reference information that users need to perform task successfully </a:t>
            </a:r>
          </a:p>
          <a:p>
            <a:pPr>
              <a:spcBef>
                <a:spcPct val="50000"/>
              </a:spcBef>
            </a:pPr>
            <a:r>
              <a:rPr lang="en-US" sz="1200" dirty="0"/>
              <a:t>(Parameters, logs, error messages for the master server)  </a:t>
            </a:r>
          </a:p>
        </p:txBody>
      </p:sp>
      <p:sp>
        <p:nvSpPr>
          <p:cNvPr id="40977" name="Text Box 31"/>
          <p:cNvSpPr txBox="1">
            <a:spLocks noChangeArrowheads="1"/>
          </p:cNvSpPr>
          <p:nvPr/>
        </p:nvSpPr>
        <p:spPr bwMode="auto">
          <a:xfrm>
            <a:off x="3352800" y="5334000"/>
            <a:ext cx="2362200" cy="1108075"/>
          </a:xfrm>
          <a:prstGeom prst="rect">
            <a:avLst/>
          </a:prstGeom>
          <a:noFill/>
          <a:ln w="9525">
            <a:noFill/>
            <a:miter lim="800000"/>
            <a:headEnd/>
            <a:tailEnd/>
          </a:ln>
        </p:spPr>
        <p:txBody>
          <a:bodyPr>
            <a:spAutoFit/>
          </a:bodyPr>
          <a:lstStyle/>
          <a:p>
            <a:pPr>
              <a:spcBef>
                <a:spcPct val="50000"/>
              </a:spcBef>
            </a:pPr>
            <a:r>
              <a:rPr lang="en-US" sz="1200" dirty="0"/>
              <a:t>Provides the step-by-step information that users need to perform tasks successfully </a:t>
            </a:r>
          </a:p>
          <a:p>
            <a:pPr>
              <a:spcBef>
                <a:spcPct val="50000"/>
              </a:spcBef>
            </a:pPr>
            <a:r>
              <a:rPr lang="en-US" sz="1200" dirty="0"/>
              <a:t>(How do I install or configure the master server?)</a:t>
            </a:r>
          </a:p>
        </p:txBody>
      </p:sp>
      <p:sp>
        <p:nvSpPr>
          <p:cNvPr id="40978" name="Text Box 32"/>
          <p:cNvSpPr txBox="1">
            <a:spLocks noChangeArrowheads="1"/>
          </p:cNvSpPr>
          <p:nvPr/>
        </p:nvSpPr>
        <p:spPr bwMode="auto">
          <a:xfrm>
            <a:off x="457200" y="5257800"/>
            <a:ext cx="2362200" cy="1279525"/>
          </a:xfrm>
          <a:prstGeom prst="rect">
            <a:avLst/>
          </a:prstGeom>
          <a:noFill/>
          <a:ln w="9525">
            <a:noFill/>
            <a:miter lim="800000"/>
            <a:headEnd/>
            <a:tailEnd/>
          </a:ln>
        </p:spPr>
        <p:txBody>
          <a:bodyPr>
            <a:spAutoFit/>
          </a:bodyPr>
          <a:lstStyle/>
          <a:p>
            <a:pPr>
              <a:spcBef>
                <a:spcPct val="50000"/>
              </a:spcBef>
            </a:pPr>
            <a:r>
              <a:rPr lang="en-US" sz="1200" dirty="0"/>
              <a:t>Provides conceptual background information that users need to perform tasks successfully </a:t>
            </a:r>
          </a:p>
          <a:p>
            <a:pPr>
              <a:spcBef>
                <a:spcPct val="50000"/>
              </a:spcBef>
            </a:pPr>
            <a:r>
              <a:rPr lang="en-US" sz="1200" dirty="0"/>
              <a:t> (What do I need to know about the master server?)</a:t>
            </a:r>
          </a:p>
        </p:txBody>
      </p:sp>
      <p:sp>
        <p:nvSpPr>
          <p:cNvPr id="40981" name="TextBox 36"/>
          <p:cNvSpPr txBox="1">
            <a:spLocks noChangeArrowheads="1"/>
          </p:cNvSpPr>
          <p:nvPr/>
        </p:nvSpPr>
        <p:spPr bwMode="auto">
          <a:xfrm>
            <a:off x="3886200" y="4724400"/>
            <a:ext cx="1314450" cy="307777"/>
          </a:xfrm>
          <a:prstGeom prst="rect">
            <a:avLst/>
          </a:prstGeom>
          <a:noFill/>
          <a:ln w="9525">
            <a:noFill/>
            <a:miter lim="800000"/>
            <a:headEnd/>
            <a:tailEnd/>
          </a:ln>
        </p:spPr>
        <p:txBody>
          <a:bodyPr>
            <a:spAutoFit/>
          </a:bodyPr>
          <a:lstStyle/>
          <a:p>
            <a:r>
              <a:rPr lang="en-US" sz="1400" dirty="0"/>
              <a:t>Core</a:t>
            </a:r>
          </a:p>
        </p:txBody>
      </p:sp>
      <p:sp>
        <p:nvSpPr>
          <p:cNvPr id="40982" name="TextBox 37"/>
          <p:cNvSpPr txBox="1">
            <a:spLocks noChangeArrowheads="1"/>
          </p:cNvSpPr>
          <p:nvPr/>
        </p:nvSpPr>
        <p:spPr bwMode="auto">
          <a:xfrm>
            <a:off x="990600" y="4724400"/>
            <a:ext cx="1314450" cy="307777"/>
          </a:xfrm>
          <a:prstGeom prst="rect">
            <a:avLst/>
          </a:prstGeom>
          <a:noFill/>
          <a:ln w="9525">
            <a:noFill/>
            <a:miter lim="800000"/>
            <a:headEnd/>
            <a:tailEnd/>
          </a:ln>
        </p:spPr>
        <p:txBody>
          <a:bodyPr>
            <a:spAutoFit/>
          </a:bodyPr>
          <a:lstStyle/>
          <a:p>
            <a:r>
              <a:rPr lang="en-US" sz="1400" dirty="0"/>
              <a:t>Support</a:t>
            </a:r>
          </a:p>
        </p:txBody>
      </p:sp>
      <p:sp>
        <p:nvSpPr>
          <p:cNvPr id="40983" name="TextBox 38"/>
          <p:cNvSpPr txBox="1">
            <a:spLocks noChangeArrowheads="1"/>
          </p:cNvSpPr>
          <p:nvPr/>
        </p:nvSpPr>
        <p:spPr bwMode="auto">
          <a:xfrm>
            <a:off x="6705600" y="4724400"/>
            <a:ext cx="1314450" cy="307777"/>
          </a:xfrm>
          <a:prstGeom prst="rect">
            <a:avLst/>
          </a:prstGeom>
          <a:noFill/>
          <a:ln w="9525">
            <a:noFill/>
            <a:miter lim="800000"/>
            <a:headEnd/>
            <a:tailEnd/>
          </a:ln>
        </p:spPr>
        <p:txBody>
          <a:bodyPr>
            <a:spAutoFit/>
          </a:bodyPr>
          <a:lstStyle/>
          <a:p>
            <a:r>
              <a:rPr lang="en-US" sz="1400" dirty="0"/>
              <a:t>Support</a:t>
            </a:r>
          </a:p>
        </p:txBody>
      </p:sp>
      <p:sp>
        <p:nvSpPr>
          <p:cNvPr id="41" name="Curved Right Arrow 40"/>
          <p:cNvSpPr/>
          <p:nvPr/>
        </p:nvSpPr>
        <p:spPr bwMode="auto">
          <a:xfrm>
            <a:off x="2667000" y="3429000"/>
            <a:ext cx="731520" cy="1216152"/>
          </a:xfrm>
          <a:prstGeom prst="curvedRightArrow">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2" name="Curved Left Arrow 41"/>
          <p:cNvSpPr/>
          <p:nvPr/>
        </p:nvSpPr>
        <p:spPr bwMode="auto">
          <a:xfrm>
            <a:off x="5562600" y="3429000"/>
            <a:ext cx="731520" cy="1216152"/>
          </a:xfrm>
          <a:prstGeom prst="curvedLeftArrow">
            <a:avLst/>
          </a:prstGeom>
          <a:solidFill>
            <a:srgbClr val="0070C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3124200" y="5029200"/>
            <a:ext cx="2819400" cy="307777"/>
          </a:xfrm>
          <a:prstGeom prst="rect">
            <a:avLst/>
          </a:prstGeom>
          <a:noFill/>
        </p:spPr>
        <p:txBody>
          <a:bodyPr wrap="square" rtlCol="0">
            <a:spAutoFit/>
          </a:bodyPr>
          <a:lstStyle/>
          <a:p>
            <a:r>
              <a:rPr lang="en-US" sz="1400" dirty="0" smtClean="0">
                <a:solidFill>
                  <a:srgbClr val="0070C0"/>
                </a:solidFill>
              </a:rPr>
              <a:t>Configuring the master server</a:t>
            </a:r>
            <a:endParaRPr lang="en-US" sz="1400" dirty="0">
              <a:solidFill>
                <a:srgbClr val="0070C0"/>
              </a:solidFill>
            </a:endParaRPr>
          </a:p>
        </p:txBody>
      </p:sp>
      <p:sp>
        <p:nvSpPr>
          <p:cNvPr id="43" name="TextBox 42"/>
          <p:cNvSpPr txBox="1"/>
          <p:nvPr/>
        </p:nvSpPr>
        <p:spPr>
          <a:xfrm>
            <a:off x="533400" y="5029200"/>
            <a:ext cx="2093842" cy="307777"/>
          </a:xfrm>
          <a:prstGeom prst="rect">
            <a:avLst/>
          </a:prstGeom>
          <a:noFill/>
        </p:spPr>
        <p:txBody>
          <a:bodyPr wrap="none" rtlCol="0">
            <a:spAutoFit/>
          </a:bodyPr>
          <a:lstStyle/>
          <a:p>
            <a:r>
              <a:rPr lang="en-US" sz="1400" dirty="0" smtClean="0">
                <a:solidFill>
                  <a:srgbClr val="0070C0"/>
                </a:solidFill>
              </a:rPr>
              <a:t>About the master server</a:t>
            </a:r>
            <a:endParaRPr lang="en-US" sz="1400" dirty="0">
              <a:solidFill>
                <a:srgbClr val="0070C0"/>
              </a:solidFill>
            </a:endParaRPr>
          </a:p>
        </p:txBody>
      </p:sp>
      <p:sp>
        <p:nvSpPr>
          <p:cNvPr id="44" name="TextBox 43"/>
          <p:cNvSpPr txBox="1"/>
          <p:nvPr/>
        </p:nvSpPr>
        <p:spPr>
          <a:xfrm>
            <a:off x="6096000" y="5029200"/>
            <a:ext cx="2898550" cy="307777"/>
          </a:xfrm>
          <a:prstGeom prst="rect">
            <a:avLst/>
          </a:prstGeom>
          <a:noFill/>
        </p:spPr>
        <p:txBody>
          <a:bodyPr wrap="none" rtlCol="0">
            <a:spAutoFit/>
          </a:bodyPr>
          <a:lstStyle/>
          <a:p>
            <a:r>
              <a:rPr lang="en-US" sz="1400" dirty="0" smtClean="0">
                <a:solidFill>
                  <a:srgbClr val="0070C0"/>
                </a:solidFill>
              </a:rPr>
              <a:t>Parameters for the master server</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About the process topic type</a:t>
            </a:r>
          </a:p>
        </p:txBody>
      </p:sp>
      <p:sp>
        <p:nvSpPr>
          <p:cNvPr id="41987" name="Rectangle 3"/>
          <p:cNvSpPr>
            <a:spLocks noGrp="1" noChangeArrowheads="1"/>
          </p:cNvSpPr>
          <p:nvPr>
            <p:ph type="body" idx="1"/>
          </p:nvPr>
        </p:nvSpPr>
        <p:spPr>
          <a:xfrm>
            <a:off x="142875" y="1282700"/>
            <a:ext cx="8766175" cy="5091113"/>
          </a:xfrm>
        </p:spPr>
        <p:txBody>
          <a:bodyPr/>
          <a:lstStyle/>
          <a:p>
            <a:r>
              <a:rPr lang="en-US" sz="2000" smtClean="0"/>
              <a:t>Process topic is a content model developed by Symantec to meet a specific need</a:t>
            </a:r>
          </a:p>
          <a:p>
            <a:r>
              <a:rPr lang="en-US" sz="2000" smtClean="0"/>
              <a:t>Process topic does the following:</a:t>
            </a:r>
          </a:p>
          <a:p>
            <a:pPr lvl="1"/>
            <a:r>
              <a:rPr lang="en-US" sz="1600" smtClean="0"/>
              <a:t>Provides an overview of complex processes that involve multiple tasks or phases </a:t>
            </a:r>
          </a:p>
          <a:p>
            <a:pPr lvl="1"/>
            <a:r>
              <a:rPr lang="en-US" sz="1600" smtClean="0"/>
              <a:t>Describes at a high level the tasks users need to perform to achieve their goal</a:t>
            </a:r>
          </a:p>
          <a:p>
            <a:pPr lvl="1"/>
            <a:r>
              <a:rPr lang="en-US" sz="1600" smtClean="0"/>
              <a:t>Ties together tasks to provide context for the reader. Readers understand why they would do a task and when to do the task.</a:t>
            </a:r>
          </a:p>
          <a:p>
            <a:pPr lvl="1"/>
            <a:r>
              <a:rPr lang="en-US" sz="1600" smtClean="0"/>
              <a:t>Does not include step-by-step instructions for any tasks; instead, includes cross-references to separate task topics</a:t>
            </a:r>
          </a:p>
          <a:p>
            <a:pPr lvl="1">
              <a:buFont typeface="Arial" charset="0"/>
              <a:buNone/>
            </a:pPr>
            <a:endParaRPr lang="en-US" sz="1600" smtClean="0"/>
          </a:p>
        </p:txBody>
      </p:sp>
      <p:sp>
        <p:nvSpPr>
          <p:cNvPr id="4" name="Slide Number Placeholder 3"/>
          <p:cNvSpPr>
            <a:spLocks noGrp="1"/>
          </p:cNvSpPr>
          <p:nvPr>
            <p:ph type="sldNum" sz="quarter" idx="11"/>
          </p:nvPr>
        </p:nvSpPr>
        <p:spPr/>
        <p:txBody>
          <a:bodyPr/>
          <a:lstStyle/>
          <a:p>
            <a:pPr>
              <a:defRPr/>
            </a:pPr>
            <a:fld id="{F2209914-E2E7-43FD-ADE4-F740E07FCDFC}" type="slidenum">
              <a:rPr lang="en-US" smtClean="0"/>
              <a:pPr>
                <a:defRPr/>
              </a:pPr>
              <a:t>22</a:t>
            </a:fld>
            <a:endParaRPr lang="en-US"/>
          </a:p>
        </p:txBody>
      </p:sp>
      <p:pic>
        <p:nvPicPr>
          <p:cNvPr id="43" name="Picture 42" descr="Process.bmp"/>
          <p:cNvPicPr>
            <a:picLocks noChangeAspect="1"/>
          </p:cNvPicPr>
          <p:nvPr/>
        </p:nvPicPr>
        <p:blipFill>
          <a:blip r:embed="rId3"/>
          <a:stretch>
            <a:fillRect/>
          </a:stretch>
        </p:blipFill>
        <p:spPr>
          <a:xfrm>
            <a:off x="2895595" y="4419599"/>
            <a:ext cx="2975610" cy="19812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Conforming to topic types</a:t>
            </a:r>
          </a:p>
        </p:txBody>
      </p:sp>
      <p:sp>
        <p:nvSpPr>
          <p:cNvPr id="43011" name="Rectangle 3"/>
          <p:cNvSpPr>
            <a:spLocks noGrp="1" noChangeArrowheads="1"/>
          </p:cNvSpPr>
          <p:nvPr>
            <p:ph type="body" idx="1"/>
          </p:nvPr>
        </p:nvSpPr>
        <p:spPr/>
        <p:txBody>
          <a:bodyPr/>
          <a:lstStyle/>
          <a:p>
            <a:r>
              <a:rPr lang="en-US" smtClean="0"/>
              <a:t>You use these topic types for all of the content that you write</a:t>
            </a:r>
          </a:p>
          <a:p>
            <a:pPr lvl="1"/>
            <a:r>
              <a:rPr lang="en-US" smtClean="0"/>
              <a:t>Man pages are an exception, because they, by definition, have their own pre-defined structure that must be adhered to</a:t>
            </a:r>
          </a:p>
          <a:p>
            <a:r>
              <a:rPr lang="en-US" smtClean="0"/>
              <a:t>Choose your topic type or types based on the type of user question that you need to answer </a:t>
            </a:r>
          </a:p>
          <a:p>
            <a:pPr lvl="1"/>
            <a:r>
              <a:rPr lang="en-US" smtClean="0"/>
              <a:t>Depending on the nature of the feature, functionality, or user goal that you are documenting, you might create a concept, task, and reference topic, or just a single task topic might be adequate, or you might need a concept topic and several task topics </a:t>
            </a:r>
          </a:p>
          <a:p>
            <a:pPr lvl="1"/>
            <a:endParaRPr lang="en-US" smtClean="0"/>
          </a:p>
          <a:p>
            <a:endParaRPr lang="en-US" smtClean="0"/>
          </a:p>
          <a:p>
            <a:endParaRPr lang="en-US" smtClean="0"/>
          </a:p>
        </p:txBody>
      </p:sp>
      <p:sp>
        <p:nvSpPr>
          <p:cNvPr id="4" name="Slide Number Placeholder 3"/>
          <p:cNvSpPr>
            <a:spLocks noGrp="1"/>
          </p:cNvSpPr>
          <p:nvPr>
            <p:ph type="sldNum" sz="quarter" idx="11"/>
          </p:nvPr>
        </p:nvSpPr>
        <p:spPr/>
        <p:txBody>
          <a:bodyPr/>
          <a:lstStyle/>
          <a:p>
            <a:pPr>
              <a:defRPr/>
            </a:pPr>
            <a:fld id="{1C3B55FA-A946-461A-B9A5-B9E45FB8611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08680A01-77B0-4B30-87B3-F979AA91DEF6}" type="slidenum">
              <a:rPr lang="en-US" sz="1000" b="1">
                <a:solidFill>
                  <a:srgbClr val="333333"/>
                </a:solidFill>
                <a:cs typeface="+mn-cs"/>
              </a:rPr>
              <a:pPr eaLnBrk="0" hangingPunct="0">
                <a:defRPr/>
              </a:pPr>
              <a:t>24</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5122" name="Object 3"/>
            <p:cNvGraphicFramePr>
              <a:graphicFrameLocks noChangeAspect="1"/>
            </p:cNvGraphicFramePr>
            <p:nvPr/>
          </p:nvGraphicFramePr>
          <p:xfrm>
            <a:off x="0" y="0"/>
            <a:ext cx="1130" cy="4320"/>
          </p:xfrm>
          <a:graphic>
            <a:graphicData uri="http://schemas.openxmlformats.org/presentationml/2006/ole">
              <p:oleObj spid="_x0000_s10242" name="Image" r:id="rId4" imgW="1879365" imgH="7200000" progId="">
                <p:embed/>
              </p:oleObj>
            </a:graphicData>
          </a:graphic>
        </p:graphicFrame>
        <p:sp>
          <p:nvSpPr>
            <p:cNvPr id="5128"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5129"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5126" name="Rectangle 6"/>
          <p:cNvSpPr>
            <a:spLocks noChangeArrowheads="1"/>
          </p:cNvSpPr>
          <p:nvPr/>
        </p:nvSpPr>
        <p:spPr bwMode="auto">
          <a:xfrm>
            <a:off x="4098925" y="1868488"/>
            <a:ext cx="4611688" cy="3857625"/>
          </a:xfrm>
          <a:prstGeom prst="rect">
            <a:avLst/>
          </a:prstGeom>
          <a:noFill/>
          <a:ln w="9525">
            <a:noFill/>
            <a:miter lim="800000"/>
            <a:headEnd/>
            <a:tailEnd/>
          </a:ln>
        </p:spPr>
        <p:txBody>
          <a:bodyPr anchor="ctr"/>
          <a:lstStyle/>
          <a:p>
            <a:pPr algn="l"/>
            <a:r>
              <a:rPr lang="en-US" sz="3600" b="1">
                <a:solidFill>
                  <a:srgbClr val="678BA8"/>
                </a:solidFill>
              </a:rPr>
              <a:t>The Topic Types</a:t>
            </a:r>
          </a:p>
        </p:txBody>
      </p:sp>
      <p:sp>
        <p:nvSpPr>
          <p:cNvPr id="9" name="Slide Number Placeholder 8"/>
          <p:cNvSpPr>
            <a:spLocks noGrp="1"/>
          </p:cNvSpPr>
          <p:nvPr>
            <p:ph type="sldNum" sz="quarter" idx="11"/>
          </p:nvPr>
        </p:nvSpPr>
        <p:spPr/>
        <p:txBody>
          <a:bodyPr/>
          <a:lstStyle/>
          <a:p>
            <a:pPr>
              <a:defRPr/>
            </a:pPr>
            <a:fld id="{DC0A57CB-38CE-4607-9268-5F1BDE6E641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93DA13E6-FD5B-435A-A587-8E7BE644451B}" type="slidenum">
              <a:rPr lang="en-US"/>
              <a:pPr>
                <a:defRPr/>
              </a:pPr>
              <a:t>25</a:t>
            </a:fld>
            <a:endParaRPr lang="en-US"/>
          </a:p>
        </p:txBody>
      </p:sp>
      <p:sp>
        <p:nvSpPr>
          <p:cNvPr id="44035" name="Rectangle 2"/>
          <p:cNvSpPr>
            <a:spLocks noGrp="1" noChangeArrowheads="1"/>
          </p:cNvSpPr>
          <p:nvPr>
            <p:ph type="title"/>
          </p:nvPr>
        </p:nvSpPr>
        <p:spPr/>
        <p:txBody>
          <a:bodyPr/>
          <a:lstStyle/>
          <a:p>
            <a:r>
              <a:rPr lang="en-US" smtClean="0"/>
              <a:t>About concept topics</a:t>
            </a:r>
          </a:p>
        </p:txBody>
      </p:sp>
      <p:sp>
        <p:nvSpPr>
          <p:cNvPr id="44036" name="Rectangle 3"/>
          <p:cNvSpPr>
            <a:spLocks noGrp="1" noChangeArrowheads="1"/>
          </p:cNvSpPr>
          <p:nvPr>
            <p:ph type="body" idx="1"/>
          </p:nvPr>
        </p:nvSpPr>
        <p:spPr>
          <a:xfrm>
            <a:off x="142875" y="1328738"/>
            <a:ext cx="8756650" cy="4995862"/>
          </a:xfrm>
        </p:spPr>
        <p:txBody>
          <a:bodyPr/>
          <a:lstStyle/>
          <a:p>
            <a:pPr>
              <a:lnSpc>
                <a:spcPct val="80000"/>
              </a:lnSpc>
            </a:pPr>
            <a:r>
              <a:rPr lang="en-US" dirty="0" smtClean="0"/>
              <a:t>Concept topics serve the following user needs:</a:t>
            </a:r>
          </a:p>
          <a:p>
            <a:pPr lvl="1">
              <a:lnSpc>
                <a:spcPct val="80000"/>
              </a:lnSpc>
            </a:pPr>
            <a:r>
              <a:rPr lang="en-US" dirty="0" smtClean="0"/>
              <a:t>Describe concepts, things </a:t>
            </a:r>
          </a:p>
          <a:p>
            <a:pPr lvl="1">
              <a:lnSpc>
                <a:spcPct val="80000"/>
              </a:lnSpc>
            </a:pPr>
            <a:r>
              <a:rPr lang="en-US" dirty="0" smtClean="0"/>
              <a:t>Most often used by new users</a:t>
            </a:r>
          </a:p>
          <a:p>
            <a:pPr lvl="1">
              <a:lnSpc>
                <a:spcPct val="80000"/>
              </a:lnSpc>
            </a:pPr>
            <a:r>
              <a:rPr lang="en-US" dirty="0" smtClean="0"/>
              <a:t>Skipped by experienced users</a:t>
            </a:r>
          </a:p>
          <a:p>
            <a:pPr lvl="1">
              <a:lnSpc>
                <a:spcPct val="80000"/>
              </a:lnSpc>
            </a:pPr>
            <a:r>
              <a:rPr lang="en-US" dirty="0" smtClean="0"/>
              <a:t>More likely to be read while user is not trying to complete a task</a:t>
            </a:r>
          </a:p>
          <a:p>
            <a:pPr>
              <a:lnSpc>
                <a:spcPct val="80000"/>
              </a:lnSpc>
            </a:pPr>
            <a:r>
              <a:rPr lang="en-US" dirty="0" smtClean="0"/>
              <a:t>By putting conceptual information in a separate topic </a:t>
            </a:r>
          </a:p>
          <a:p>
            <a:pPr lvl="1">
              <a:lnSpc>
                <a:spcPct val="75000"/>
              </a:lnSpc>
            </a:pPr>
            <a:r>
              <a:rPr lang="en-US" dirty="0" smtClean="0"/>
              <a:t>Users can locate and access it more quickly</a:t>
            </a:r>
          </a:p>
          <a:p>
            <a:pPr lvl="1">
              <a:lnSpc>
                <a:spcPct val="75000"/>
              </a:lnSpc>
            </a:pPr>
            <a:r>
              <a:rPr lang="en-US" dirty="0" smtClean="0"/>
              <a:t>Content developers can maintain it more easily</a:t>
            </a:r>
          </a:p>
          <a:p>
            <a:pPr>
              <a:lnSpc>
                <a:spcPct val="80000"/>
              </a:lnSpc>
            </a:pPr>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D84FD599-37ED-44E7-9B75-C710626CF609}" type="slidenum">
              <a:rPr lang="en-US"/>
              <a:pPr>
                <a:defRPr/>
              </a:pPr>
              <a:t>26</a:t>
            </a:fld>
            <a:endParaRPr lang="en-US"/>
          </a:p>
        </p:txBody>
      </p:sp>
      <p:sp>
        <p:nvSpPr>
          <p:cNvPr id="45059" name="Rectangle 2"/>
          <p:cNvSpPr>
            <a:spLocks noGrp="1" noChangeArrowheads="1"/>
          </p:cNvSpPr>
          <p:nvPr>
            <p:ph type="title"/>
          </p:nvPr>
        </p:nvSpPr>
        <p:spPr/>
        <p:txBody>
          <a:bodyPr/>
          <a:lstStyle/>
          <a:p>
            <a:r>
              <a:rPr lang="en-US" smtClean="0"/>
              <a:t>About concept topics (cont.)</a:t>
            </a:r>
          </a:p>
        </p:txBody>
      </p:sp>
      <p:sp>
        <p:nvSpPr>
          <p:cNvPr id="45060" name="Rectangle 3"/>
          <p:cNvSpPr>
            <a:spLocks noGrp="1" noChangeArrowheads="1"/>
          </p:cNvSpPr>
          <p:nvPr>
            <p:ph type="body" idx="1"/>
          </p:nvPr>
        </p:nvSpPr>
        <p:spPr/>
        <p:txBody>
          <a:bodyPr/>
          <a:lstStyle/>
          <a:p>
            <a:pPr>
              <a:lnSpc>
                <a:spcPct val="80000"/>
              </a:lnSpc>
            </a:pPr>
            <a:r>
              <a:rPr lang="en-US" smtClean="0"/>
              <a:t>Concept topics answer the following types of questions:</a:t>
            </a:r>
          </a:p>
          <a:p>
            <a:pPr lvl="1">
              <a:lnSpc>
                <a:spcPct val="80000"/>
              </a:lnSpc>
            </a:pPr>
            <a:r>
              <a:rPr lang="en-US" smtClean="0"/>
              <a:t>What is important to know about a particular thing?</a:t>
            </a:r>
          </a:p>
          <a:p>
            <a:pPr lvl="1">
              <a:lnSpc>
                <a:spcPct val="80000"/>
              </a:lnSpc>
            </a:pPr>
            <a:r>
              <a:rPr lang="en-US" smtClean="0"/>
              <a:t>What does that thing do?</a:t>
            </a:r>
          </a:p>
          <a:p>
            <a:pPr lvl="1">
              <a:lnSpc>
                <a:spcPct val="80000"/>
              </a:lnSpc>
            </a:pPr>
            <a:r>
              <a:rPr lang="en-US" smtClean="0"/>
              <a:t>How does that thing work? </a:t>
            </a:r>
          </a:p>
          <a:p>
            <a:pPr lvl="1">
              <a:lnSpc>
                <a:spcPct val="80000"/>
              </a:lnSpc>
            </a:pPr>
            <a:r>
              <a:rPr lang="en-US" smtClean="0"/>
              <a:t>What is the difference between two things? </a:t>
            </a:r>
          </a:p>
          <a:p>
            <a:pPr lvl="1">
              <a:lnSpc>
                <a:spcPct val="80000"/>
              </a:lnSpc>
            </a:pPr>
            <a:r>
              <a:rPr lang="en-US" smtClean="0"/>
              <a:t>How are they related or the same?</a:t>
            </a:r>
          </a:p>
          <a:p>
            <a:pPr lvl="1">
              <a:lnSpc>
                <a:spcPct val="80000"/>
              </a:lnSpc>
            </a:pPr>
            <a:r>
              <a:rPr lang="en-US" smtClean="0"/>
              <a:t>What do I have to know before performing a task? </a:t>
            </a:r>
          </a:p>
          <a:p>
            <a:pPr lvl="1">
              <a:lnSpc>
                <a:spcPct val="80000"/>
              </a:lnSpc>
            </a:pPr>
            <a:r>
              <a:rPr lang="en-US" smtClean="0"/>
              <a:t>How can I reach my goal? </a:t>
            </a:r>
          </a:p>
          <a:p>
            <a:pPr lvl="1">
              <a:lnSpc>
                <a:spcPct val="80000"/>
              </a:lnSpc>
            </a:pPr>
            <a:r>
              <a:rPr lang="en-US" smtClean="0"/>
              <a:t>What do I need to do and when?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666B019A-F67A-426E-A1D3-57FE8C91B5CE}" type="slidenum">
              <a:rPr lang="en-US"/>
              <a:pPr>
                <a:defRPr/>
              </a:pPr>
              <a:t>27</a:t>
            </a:fld>
            <a:endParaRPr lang="en-US"/>
          </a:p>
        </p:txBody>
      </p:sp>
      <p:sp>
        <p:nvSpPr>
          <p:cNvPr id="46083" name="Rectangle 2"/>
          <p:cNvSpPr>
            <a:spLocks noGrp="1" noChangeArrowheads="1"/>
          </p:cNvSpPr>
          <p:nvPr>
            <p:ph type="title"/>
          </p:nvPr>
        </p:nvSpPr>
        <p:spPr/>
        <p:txBody>
          <a:bodyPr/>
          <a:lstStyle/>
          <a:p>
            <a:r>
              <a:rPr lang="en-US" smtClean="0"/>
              <a:t>Concept topic model</a:t>
            </a:r>
          </a:p>
        </p:txBody>
      </p:sp>
      <p:sp>
        <p:nvSpPr>
          <p:cNvPr id="46084" name="Rectangle 3"/>
          <p:cNvSpPr>
            <a:spLocks noGrp="1" noChangeArrowheads="1"/>
          </p:cNvSpPr>
          <p:nvPr>
            <p:ph type="body" idx="1"/>
          </p:nvPr>
        </p:nvSpPr>
        <p:spPr>
          <a:xfrm>
            <a:off x="142875" y="1209675"/>
            <a:ext cx="8766175" cy="5321300"/>
          </a:xfrm>
        </p:spPr>
        <p:txBody>
          <a:bodyPr/>
          <a:lstStyle/>
          <a:p>
            <a:r>
              <a:rPr lang="en-US" smtClean="0"/>
              <a:t>Concept topics contain the following content:</a:t>
            </a:r>
          </a:p>
          <a:p>
            <a:pPr lvl="1"/>
            <a:r>
              <a:rPr lang="en-US" smtClean="0"/>
              <a:t>Overview information (in paras, lists, and tables, as appropriate)</a:t>
            </a:r>
          </a:p>
          <a:p>
            <a:pPr marL="1143000" lvl="2"/>
            <a:r>
              <a:rPr lang="en-US" smtClean="0"/>
              <a:t>Descriptions</a:t>
            </a:r>
          </a:p>
          <a:p>
            <a:pPr marL="1143000" lvl="2"/>
            <a:r>
              <a:rPr lang="en-US" smtClean="0"/>
              <a:t>Explanations </a:t>
            </a:r>
          </a:p>
          <a:p>
            <a:pPr marL="1143000" lvl="2"/>
            <a:r>
              <a:rPr lang="en-US" smtClean="0"/>
              <a:t>Definitions</a:t>
            </a:r>
          </a:p>
          <a:p>
            <a:pPr lvl="1"/>
            <a:r>
              <a:rPr lang="en-US" smtClean="0"/>
              <a:t>Diagrams or flowcharts (if relevant)</a:t>
            </a:r>
          </a:p>
          <a:p>
            <a:pPr marL="1143000" lvl="2"/>
            <a:r>
              <a:rPr lang="en-US" smtClean="0"/>
              <a:t>For example, a network diagram</a:t>
            </a:r>
          </a:p>
          <a:p>
            <a:pPr marL="1143000" lvl="2"/>
            <a:r>
              <a:rPr lang="en-US" smtClean="0"/>
              <a:t>Always use graphics sparingly, only when really necessary</a:t>
            </a:r>
          </a:p>
          <a:p>
            <a:pPr lvl="1"/>
            <a:r>
              <a:rPr lang="en-US" smtClean="0"/>
              <a:t>Cross-references to related topics</a:t>
            </a:r>
            <a:endParaRPr lang="en-US" sz="1800" smtClean="0"/>
          </a:p>
          <a:p>
            <a:r>
              <a:rPr lang="en-US" smtClean="0"/>
              <a:t>Concept topics don’t contain the following:</a:t>
            </a:r>
          </a:p>
          <a:p>
            <a:pPr lvl="1"/>
            <a:r>
              <a:rPr lang="en-US" smtClean="0"/>
              <a:t>Screenshots (usually)</a:t>
            </a:r>
          </a:p>
          <a:p>
            <a:pPr lvl="1"/>
            <a:r>
              <a:rPr lang="en-US" smtClean="0"/>
              <a:t>Procedures</a:t>
            </a:r>
          </a:p>
          <a:p>
            <a:pPr lvl="1"/>
            <a:r>
              <a:rPr lang="en-US" smtClean="0"/>
              <a:t>Reference information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768831C8-A1A1-499D-995A-41C85247FEBE}" type="slidenum">
              <a:rPr lang="en-US"/>
              <a:pPr>
                <a:defRPr/>
              </a:pPr>
              <a:t>28</a:t>
            </a:fld>
            <a:endParaRPr lang="en-US"/>
          </a:p>
        </p:txBody>
      </p:sp>
      <p:sp>
        <p:nvSpPr>
          <p:cNvPr id="47107" name="Rectangle 2"/>
          <p:cNvSpPr>
            <a:spLocks noGrp="1" noChangeArrowheads="1"/>
          </p:cNvSpPr>
          <p:nvPr>
            <p:ph type="title"/>
          </p:nvPr>
        </p:nvSpPr>
        <p:spPr/>
        <p:txBody>
          <a:bodyPr/>
          <a:lstStyle/>
          <a:p>
            <a:r>
              <a:rPr lang="en-US" smtClean="0"/>
              <a:t>About task topics</a:t>
            </a:r>
          </a:p>
        </p:txBody>
      </p:sp>
      <p:sp>
        <p:nvSpPr>
          <p:cNvPr id="47108" name="Rectangle 3"/>
          <p:cNvSpPr>
            <a:spLocks noGrp="1" noChangeArrowheads="1"/>
          </p:cNvSpPr>
          <p:nvPr>
            <p:ph type="body" idx="1"/>
          </p:nvPr>
        </p:nvSpPr>
        <p:spPr>
          <a:xfrm>
            <a:off x="142875" y="1276350"/>
            <a:ext cx="8766175" cy="5181600"/>
          </a:xfrm>
        </p:spPr>
        <p:txBody>
          <a:bodyPr/>
          <a:lstStyle/>
          <a:p>
            <a:r>
              <a:rPr lang="en-US" smtClean="0"/>
              <a:t>Task topics are the essence of user documentation</a:t>
            </a:r>
          </a:p>
          <a:p>
            <a:pPr lvl="1"/>
            <a:r>
              <a:rPr lang="en-US" smtClean="0"/>
              <a:t>They contain the step-by-step procedures that users need to follow to complete a task</a:t>
            </a:r>
          </a:p>
          <a:p>
            <a:pPr lvl="1"/>
            <a:r>
              <a:rPr lang="en-US" smtClean="0"/>
              <a:t>Task topics are the most common, most important, and most frequently used topics</a:t>
            </a:r>
          </a:p>
          <a:p>
            <a:r>
              <a:rPr lang="en-US" smtClean="0"/>
              <a:t>Task topics serve the following user needs:</a:t>
            </a:r>
          </a:p>
          <a:p>
            <a:pPr lvl="1"/>
            <a:r>
              <a:rPr lang="en-US" smtClean="0"/>
              <a:t>Describe when, why, and how to do something</a:t>
            </a:r>
          </a:p>
          <a:p>
            <a:pPr lvl="1"/>
            <a:r>
              <a:rPr lang="en-US" smtClean="0"/>
              <a:t>Used by new users to learn how to do something</a:t>
            </a:r>
          </a:p>
          <a:p>
            <a:pPr lvl="1"/>
            <a:r>
              <a:rPr lang="en-US" smtClean="0"/>
              <a:t>Referenced by experienced users to remind themselves how to do something or to make sure they don’t forget a step</a:t>
            </a:r>
          </a:p>
          <a:p>
            <a:pPr lvl="1"/>
            <a:r>
              <a:rPr lang="en-US" smtClean="0"/>
              <a:t>Most likely to be used while user is trying to accomplish task</a:t>
            </a:r>
          </a:p>
          <a:p>
            <a:pPr lvl="1"/>
            <a:r>
              <a:rPr lang="en-US" smtClean="0"/>
              <a:t>Easy to skim — </a:t>
            </a:r>
            <a:r>
              <a:rPr lang="en-US" i="1" smtClean="0"/>
              <a:t>they are used, not read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About task topics (cont.)</a:t>
            </a:r>
          </a:p>
        </p:txBody>
      </p:sp>
      <p:sp>
        <p:nvSpPr>
          <p:cNvPr id="48131" name="Rectangle 3"/>
          <p:cNvSpPr>
            <a:spLocks noGrp="1" noChangeArrowheads="1"/>
          </p:cNvSpPr>
          <p:nvPr>
            <p:ph type="body" idx="1"/>
          </p:nvPr>
        </p:nvSpPr>
        <p:spPr/>
        <p:txBody>
          <a:bodyPr/>
          <a:lstStyle/>
          <a:p>
            <a:pPr>
              <a:lnSpc>
                <a:spcPct val="80000"/>
              </a:lnSpc>
            </a:pPr>
            <a:r>
              <a:rPr lang="en-US" smtClean="0"/>
              <a:t>By putting procedural information in a separate task topic </a:t>
            </a:r>
          </a:p>
          <a:p>
            <a:pPr lvl="1"/>
            <a:r>
              <a:rPr lang="en-US" smtClean="0"/>
              <a:t>Users can locate and access it directly</a:t>
            </a:r>
          </a:p>
          <a:p>
            <a:pPr lvl="1"/>
            <a:r>
              <a:rPr lang="en-US" smtClean="0"/>
              <a:t>Users can focus on procedural details to complete the task quickly</a:t>
            </a:r>
          </a:p>
          <a:p>
            <a:pPr lvl="1"/>
            <a:r>
              <a:rPr lang="en-US" smtClean="0"/>
              <a:t>Content developers can maintain it more easily</a:t>
            </a:r>
          </a:p>
          <a:p>
            <a:r>
              <a:rPr lang="en-US" smtClean="0"/>
              <a:t>Task topics answer the following types of questions:</a:t>
            </a:r>
          </a:p>
          <a:p>
            <a:pPr lvl="1"/>
            <a:r>
              <a:rPr lang="en-US" smtClean="0"/>
              <a:t>How do I do something? </a:t>
            </a:r>
          </a:p>
          <a:p>
            <a:pPr lvl="1"/>
            <a:r>
              <a:rPr lang="en-US" smtClean="0"/>
              <a:t>Why do I do something? </a:t>
            </a:r>
          </a:p>
          <a:p>
            <a:pPr lvl="1"/>
            <a:r>
              <a:rPr lang="en-US" smtClean="0"/>
              <a:t>When do I do something?</a:t>
            </a:r>
          </a:p>
          <a:p>
            <a:pPr lvl="1"/>
            <a:endParaRPr lang="en-US" smtClean="0"/>
          </a:p>
          <a:p>
            <a:endParaRPr lang="en-US" smtClean="0"/>
          </a:p>
        </p:txBody>
      </p:sp>
      <p:sp>
        <p:nvSpPr>
          <p:cNvPr id="4" name="Slide Number Placeholder 3"/>
          <p:cNvSpPr>
            <a:spLocks noGrp="1"/>
          </p:cNvSpPr>
          <p:nvPr>
            <p:ph type="sldNum" sz="quarter" idx="11"/>
          </p:nvPr>
        </p:nvSpPr>
        <p:spPr/>
        <p:txBody>
          <a:bodyPr/>
          <a:lstStyle/>
          <a:p>
            <a:pPr>
              <a:defRPr/>
            </a:pPr>
            <a:fld id="{FC55A985-905B-47A1-816E-46891524A85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F1F63C63-5CD4-4BFA-8B8F-1E19DC573AF1}" type="slidenum">
              <a:rPr lang="en-US" sz="1000" b="1">
                <a:solidFill>
                  <a:srgbClr val="333333"/>
                </a:solidFill>
                <a:cs typeface="+mn-cs"/>
              </a:rPr>
              <a:pPr eaLnBrk="0" hangingPunct="0">
                <a:defRPr/>
              </a:pPr>
              <a:t>3</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2050" name="Object 3"/>
            <p:cNvGraphicFramePr>
              <a:graphicFrameLocks noChangeAspect="1"/>
            </p:cNvGraphicFramePr>
            <p:nvPr/>
          </p:nvGraphicFramePr>
          <p:xfrm>
            <a:off x="0" y="0"/>
            <a:ext cx="1130" cy="4320"/>
          </p:xfrm>
          <a:graphic>
            <a:graphicData uri="http://schemas.openxmlformats.org/presentationml/2006/ole">
              <p:oleObj spid="_x0000_s7170" name="Image" r:id="rId4" imgW="1879365" imgH="7200000" progId="">
                <p:embed/>
              </p:oleObj>
            </a:graphicData>
          </a:graphic>
        </p:graphicFrame>
        <p:sp>
          <p:nvSpPr>
            <p:cNvPr id="2056"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2057"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2054" name="Rectangle 6"/>
          <p:cNvSpPr>
            <a:spLocks noChangeArrowheads="1"/>
          </p:cNvSpPr>
          <p:nvPr/>
        </p:nvSpPr>
        <p:spPr bwMode="auto">
          <a:xfrm>
            <a:off x="4098925" y="1868488"/>
            <a:ext cx="3813175" cy="2835275"/>
          </a:xfrm>
          <a:prstGeom prst="rect">
            <a:avLst/>
          </a:prstGeom>
          <a:noFill/>
          <a:ln w="9525">
            <a:noFill/>
            <a:miter lim="800000"/>
            <a:headEnd/>
            <a:tailEnd/>
          </a:ln>
        </p:spPr>
        <p:txBody>
          <a:bodyPr anchor="ctr"/>
          <a:lstStyle/>
          <a:p>
            <a:pPr algn="l"/>
            <a:r>
              <a:rPr lang="en-US" sz="3600" b="1">
                <a:solidFill>
                  <a:srgbClr val="678BA8"/>
                </a:solidFill>
              </a:rPr>
              <a:t>Why Topics?</a:t>
            </a:r>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F855B034-1535-4105-A350-D4F57C7BB4D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DBA19650-06C3-4DED-8560-6B62539AD3DB}" type="slidenum">
              <a:rPr lang="en-US"/>
              <a:pPr>
                <a:defRPr/>
              </a:pPr>
              <a:t>30</a:t>
            </a:fld>
            <a:endParaRPr lang="en-US"/>
          </a:p>
        </p:txBody>
      </p:sp>
      <p:sp>
        <p:nvSpPr>
          <p:cNvPr id="49155" name="Rectangle 2"/>
          <p:cNvSpPr>
            <a:spLocks noGrp="1" noChangeArrowheads="1"/>
          </p:cNvSpPr>
          <p:nvPr>
            <p:ph type="title"/>
          </p:nvPr>
        </p:nvSpPr>
        <p:spPr/>
        <p:txBody>
          <a:bodyPr/>
          <a:lstStyle/>
          <a:p>
            <a:r>
              <a:rPr lang="en-US" smtClean="0"/>
              <a:t>Task topic model</a:t>
            </a:r>
          </a:p>
        </p:txBody>
      </p:sp>
      <p:sp>
        <p:nvSpPr>
          <p:cNvPr id="49156" name="Rectangle 3"/>
          <p:cNvSpPr>
            <a:spLocks noGrp="1" noChangeArrowheads="1"/>
          </p:cNvSpPr>
          <p:nvPr>
            <p:ph type="body" idx="1"/>
          </p:nvPr>
        </p:nvSpPr>
        <p:spPr/>
        <p:txBody>
          <a:bodyPr/>
          <a:lstStyle/>
          <a:p>
            <a:r>
              <a:rPr lang="en-US" smtClean="0"/>
              <a:t>Task topics always contain the following:</a:t>
            </a:r>
          </a:p>
          <a:p>
            <a:pPr lvl="1"/>
            <a:r>
              <a:rPr lang="en-US" smtClean="0"/>
              <a:t>Some introductory conceptual information to put the task into context (in paras, lists, and tables as appropriate) </a:t>
            </a:r>
          </a:p>
          <a:p>
            <a:pPr lvl="1"/>
            <a:r>
              <a:rPr lang="en-US" smtClean="0"/>
              <a:t>Procedures (a task topic is the only topic type that includes procedures) </a:t>
            </a:r>
          </a:p>
          <a:p>
            <a:pPr marL="1143000" lvl="2"/>
            <a:r>
              <a:rPr lang="en-US" smtClean="0"/>
              <a:t>If it has a procedure, it’s a task topic</a:t>
            </a:r>
          </a:p>
          <a:p>
            <a:pPr marL="1143000" lvl="2"/>
            <a:r>
              <a:rPr lang="en-US" smtClean="0"/>
              <a:t>If it doesn’t have a procedure, it’s not a task topic</a:t>
            </a:r>
          </a:p>
          <a:p>
            <a:pPr lvl="1"/>
            <a:r>
              <a:rPr lang="en-US" smtClean="0"/>
              <a:t>Cross-references to related topics</a:t>
            </a:r>
          </a:p>
          <a:p>
            <a:r>
              <a:rPr lang="en-US" smtClean="0"/>
              <a:t>Task topics can contain the following:</a:t>
            </a:r>
          </a:p>
          <a:p>
            <a:pPr lvl="1"/>
            <a:r>
              <a:rPr lang="en-US" smtClean="0"/>
              <a:t>Screenshots (sparingly)</a:t>
            </a:r>
          </a:p>
          <a:p>
            <a:pPr marL="1143000" lvl="2"/>
            <a:r>
              <a:rPr lang="en-US" smtClean="0"/>
              <a:t>Do NOT routinely add screenshots to procedure steps</a:t>
            </a:r>
          </a:p>
          <a:p>
            <a:pPr marL="1143000" lvl="2"/>
            <a:r>
              <a:rPr lang="en-US" smtClean="0"/>
              <a:t>Only use when absolutely necessary for clarity</a:t>
            </a:r>
          </a:p>
          <a:p>
            <a:r>
              <a:rPr lang="en-US" smtClean="0"/>
              <a:t>Task topics do not contain reference information</a:t>
            </a:r>
          </a:p>
          <a:p>
            <a:pPr lvl="1"/>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BC4B0824-C7FE-4970-AF81-171449AE90E9}" type="slidenum">
              <a:rPr lang="en-US"/>
              <a:pPr>
                <a:defRPr/>
              </a:pPr>
              <a:t>31</a:t>
            </a:fld>
            <a:endParaRPr lang="en-US"/>
          </a:p>
        </p:txBody>
      </p:sp>
      <p:sp>
        <p:nvSpPr>
          <p:cNvPr id="50179" name="Rectangle 2"/>
          <p:cNvSpPr>
            <a:spLocks noGrp="1" noChangeArrowheads="1"/>
          </p:cNvSpPr>
          <p:nvPr>
            <p:ph type="title"/>
          </p:nvPr>
        </p:nvSpPr>
        <p:spPr/>
        <p:txBody>
          <a:bodyPr/>
          <a:lstStyle/>
          <a:p>
            <a:r>
              <a:rPr lang="en-US" smtClean="0"/>
              <a:t>About reference topics</a:t>
            </a:r>
          </a:p>
        </p:txBody>
      </p:sp>
      <p:sp>
        <p:nvSpPr>
          <p:cNvPr id="50180" name="Rectangle 3"/>
          <p:cNvSpPr>
            <a:spLocks noGrp="1" noChangeArrowheads="1"/>
          </p:cNvSpPr>
          <p:nvPr>
            <p:ph type="body" idx="1"/>
          </p:nvPr>
        </p:nvSpPr>
        <p:spPr/>
        <p:txBody>
          <a:bodyPr/>
          <a:lstStyle/>
          <a:p>
            <a:r>
              <a:rPr lang="en-US" smtClean="0"/>
              <a:t>Reference topics serve the following user needs:</a:t>
            </a:r>
          </a:p>
          <a:p>
            <a:pPr lvl="1"/>
            <a:r>
              <a:rPr lang="en-US" smtClean="0"/>
              <a:t>Provide information that is either rarely used or too detailed to remember</a:t>
            </a:r>
          </a:p>
          <a:p>
            <a:pPr lvl="1"/>
            <a:r>
              <a:rPr lang="en-US" smtClean="0"/>
              <a:t>Information is usually tabular</a:t>
            </a:r>
          </a:p>
          <a:p>
            <a:pPr lvl="1"/>
            <a:r>
              <a:rPr lang="en-US" smtClean="0"/>
              <a:t>Often used by more advanced users; they already know what to do with the information, they just need a quick lookup</a:t>
            </a:r>
          </a:p>
          <a:p>
            <a:pPr lvl="1"/>
            <a:r>
              <a:rPr lang="en-US" smtClean="0"/>
              <a:t>Most likely to be referenced while the user is performing a task; a lack of information often blocks them from completing the task successfully</a:t>
            </a:r>
          </a:p>
          <a:p>
            <a:r>
              <a:rPr lang="en-US" smtClean="0"/>
              <a:t>By putting reference information in a separate topic </a:t>
            </a:r>
          </a:p>
          <a:p>
            <a:pPr lvl="1"/>
            <a:r>
              <a:rPr lang="en-US" smtClean="0"/>
              <a:t>Users can locate and access it more quickly</a:t>
            </a:r>
          </a:p>
          <a:p>
            <a:pPr lvl="1"/>
            <a:r>
              <a:rPr lang="en-US" smtClean="0"/>
              <a:t>Content developers can maintain it more easily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826FB3F6-A1F8-4260-98E5-01256949A452}" type="slidenum">
              <a:rPr lang="en-US"/>
              <a:pPr>
                <a:defRPr/>
              </a:pPr>
              <a:t>32</a:t>
            </a:fld>
            <a:endParaRPr lang="en-US"/>
          </a:p>
        </p:txBody>
      </p:sp>
      <p:sp>
        <p:nvSpPr>
          <p:cNvPr id="51203" name="Rectangle 2"/>
          <p:cNvSpPr>
            <a:spLocks noGrp="1" noChangeArrowheads="1"/>
          </p:cNvSpPr>
          <p:nvPr>
            <p:ph type="title"/>
          </p:nvPr>
        </p:nvSpPr>
        <p:spPr/>
        <p:txBody>
          <a:bodyPr/>
          <a:lstStyle/>
          <a:p>
            <a:r>
              <a:rPr lang="en-US" smtClean="0"/>
              <a:t>About reference topics (cont.)</a:t>
            </a:r>
          </a:p>
        </p:txBody>
      </p:sp>
      <p:sp>
        <p:nvSpPr>
          <p:cNvPr id="51204" name="Rectangle 3"/>
          <p:cNvSpPr>
            <a:spLocks noGrp="1" noChangeArrowheads="1"/>
          </p:cNvSpPr>
          <p:nvPr>
            <p:ph type="body" idx="1"/>
          </p:nvPr>
        </p:nvSpPr>
        <p:spPr/>
        <p:txBody>
          <a:bodyPr/>
          <a:lstStyle/>
          <a:p>
            <a:r>
              <a:rPr lang="en-US" dirty="0" smtClean="0"/>
              <a:t>Reference topics answer the following types of questions:</a:t>
            </a:r>
          </a:p>
          <a:p>
            <a:pPr lvl="1"/>
            <a:r>
              <a:rPr lang="en-US" dirty="0" smtClean="0"/>
              <a:t>What are the database table definitions?</a:t>
            </a:r>
          </a:p>
          <a:p>
            <a:pPr lvl="1"/>
            <a:r>
              <a:rPr lang="en-US" dirty="0" smtClean="0"/>
              <a:t>What are the log file locations?</a:t>
            </a:r>
          </a:p>
          <a:p>
            <a:pPr lvl="1"/>
            <a:r>
              <a:rPr lang="en-US" dirty="0" smtClean="0"/>
              <a:t>What are the specific requirements for fields in a UI (special characters allowed, maximum number of characters, etc.)</a:t>
            </a:r>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Grp="1" noChangeArrowheads="1"/>
          </p:cNvSpPr>
          <p:nvPr>
            <p:ph type="sldNum" sz="quarter" idx="11"/>
          </p:nvPr>
        </p:nvSpPr>
        <p:spPr>
          <a:xfrm>
            <a:off x="8882063" y="6643688"/>
            <a:ext cx="139700" cy="152400"/>
          </a:xfrm>
        </p:spPr>
        <p:txBody>
          <a:bodyPr/>
          <a:lstStyle/>
          <a:p>
            <a:pPr>
              <a:defRPr/>
            </a:pPr>
            <a:fld id="{BB004BB7-188F-4B74-B75B-2AB18737FA49}" type="slidenum">
              <a:rPr lang="en-US"/>
              <a:pPr>
                <a:defRPr/>
              </a:pPr>
              <a:t>33</a:t>
            </a:fld>
            <a:endParaRPr lang="en-US"/>
          </a:p>
        </p:txBody>
      </p:sp>
      <p:sp>
        <p:nvSpPr>
          <p:cNvPr id="52227" name="Rectangle 2"/>
          <p:cNvSpPr>
            <a:spLocks noGrp="1" noChangeArrowheads="1"/>
          </p:cNvSpPr>
          <p:nvPr>
            <p:ph type="title"/>
          </p:nvPr>
        </p:nvSpPr>
        <p:spPr>
          <a:xfrm>
            <a:off x="142875" y="152400"/>
            <a:ext cx="6861175" cy="952500"/>
          </a:xfrm>
        </p:spPr>
        <p:txBody>
          <a:bodyPr/>
          <a:lstStyle/>
          <a:p>
            <a:r>
              <a:rPr lang="en-US" smtClean="0"/>
              <a:t>Reference topic model</a:t>
            </a:r>
          </a:p>
        </p:txBody>
      </p:sp>
      <p:sp>
        <p:nvSpPr>
          <p:cNvPr id="52228" name="Rectangle 3"/>
          <p:cNvSpPr>
            <a:spLocks noGrp="1" noChangeArrowheads="1"/>
          </p:cNvSpPr>
          <p:nvPr>
            <p:ph type="body" idx="1"/>
          </p:nvPr>
        </p:nvSpPr>
        <p:spPr>
          <a:xfrm>
            <a:off x="142875" y="1300163"/>
            <a:ext cx="8766175" cy="5303837"/>
          </a:xfrm>
        </p:spPr>
        <p:txBody>
          <a:bodyPr/>
          <a:lstStyle/>
          <a:p>
            <a:r>
              <a:rPr lang="en-US" smtClean="0"/>
              <a:t>Reference topics can contain the following:</a:t>
            </a:r>
          </a:p>
          <a:p>
            <a:pPr lvl="1"/>
            <a:r>
              <a:rPr lang="en-US" smtClean="0"/>
              <a:t>Introductory text to provide context</a:t>
            </a:r>
          </a:p>
          <a:p>
            <a:pPr lvl="1"/>
            <a:r>
              <a:rPr lang="en-US" smtClean="0"/>
              <a:t>Tables or lists</a:t>
            </a:r>
          </a:p>
          <a:p>
            <a:pPr lvl="1"/>
            <a:r>
              <a:rPr lang="en-US" smtClean="0"/>
              <a:t>Cross-references to related topics</a:t>
            </a:r>
          </a:p>
          <a:p>
            <a:r>
              <a:rPr lang="en-US" smtClean="0"/>
              <a:t>Reference topics don’t contain the following:</a:t>
            </a:r>
          </a:p>
          <a:p>
            <a:pPr lvl="1"/>
            <a:r>
              <a:rPr lang="en-US" smtClean="0"/>
              <a:t>Screenshots</a:t>
            </a:r>
          </a:p>
          <a:p>
            <a:pPr lvl="1"/>
            <a:r>
              <a:rPr lang="en-US" smtClean="0"/>
              <a:t>Procedures</a:t>
            </a:r>
          </a:p>
          <a:p>
            <a:pPr lvl="1"/>
            <a:r>
              <a:rPr lang="en-US" smtClean="0"/>
              <a:t>Conceptual information</a:t>
            </a:r>
          </a:p>
          <a:p>
            <a:r>
              <a:rPr lang="en-US" smtClean="0"/>
              <a:t>Context-sensitive Help topics are a special kind of reference topic</a:t>
            </a:r>
          </a:p>
          <a:p>
            <a:pPr lvl="1"/>
            <a:r>
              <a:rPr lang="en-US" smtClean="0"/>
              <a:t>For example, a dialog box has multiple options and a Help button; the Help that appears when you click that Help button is a reference topic with a table listing the options and their descriptions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4"/>
          <p:cNvSpPr>
            <a:spLocks noGrp="1"/>
          </p:cNvSpPr>
          <p:nvPr>
            <p:ph type="sldNum" sz="quarter" idx="11"/>
          </p:nvPr>
        </p:nvSpPr>
        <p:spPr/>
        <p:txBody>
          <a:bodyPr/>
          <a:lstStyle/>
          <a:p>
            <a:pPr>
              <a:defRPr/>
            </a:pPr>
            <a:fld id="{05F21F15-B4EA-4070-A802-C7A7F7260CE0}" type="slidenum">
              <a:rPr lang="en-US"/>
              <a:pPr>
                <a:defRPr/>
              </a:pPr>
              <a:t>34</a:t>
            </a:fld>
            <a:endParaRPr lang="en-US"/>
          </a:p>
        </p:txBody>
      </p:sp>
      <p:sp>
        <p:nvSpPr>
          <p:cNvPr id="53251" name="Rectangle 16"/>
          <p:cNvSpPr>
            <a:spLocks noGrp="1" noChangeArrowheads="1"/>
          </p:cNvSpPr>
          <p:nvPr>
            <p:ph type="title"/>
          </p:nvPr>
        </p:nvSpPr>
        <p:spPr/>
        <p:txBody>
          <a:bodyPr/>
          <a:lstStyle/>
          <a:p>
            <a:r>
              <a:rPr lang="en-US" smtClean="0"/>
              <a:t>Core topic types and their structures</a:t>
            </a:r>
          </a:p>
        </p:txBody>
      </p:sp>
      <p:sp>
        <p:nvSpPr>
          <p:cNvPr id="53252" name="Rectangle 17"/>
          <p:cNvSpPr>
            <a:spLocks noGrp="1" noChangeArrowheads="1"/>
          </p:cNvSpPr>
          <p:nvPr>
            <p:ph type="body" idx="1"/>
          </p:nvPr>
        </p:nvSpPr>
        <p:spPr>
          <a:xfrm>
            <a:off x="63500" y="1181100"/>
            <a:ext cx="9001125" cy="1438275"/>
          </a:xfrm>
        </p:spPr>
        <p:txBody>
          <a:bodyPr/>
          <a:lstStyle/>
          <a:p>
            <a:r>
              <a:rPr lang="en-US" smtClean="0"/>
              <a:t>Symantec deliverables include the following topic types which </a:t>
            </a:r>
          </a:p>
          <a:p>
            <a:pPr lvl="1"/>
            <a:r>
              <a:rPr lang="en-US" smtClean="0"/>
              <a:t>Represent specific information types</a:t>
            </a:r>
          </a:p>
          <a:p>
            <a:pPr lvl="1"/>
            <a:r>
              <a:rPr lang="en-US" smtClean="0"/>
              <a:t>Have recognizable, predictable structures</a:t>
            </a:r>
          </a:p>
        </p:txBody>
      </p:sp>
      <p:grpSp>
        <p:nvGrpSpPr>
          <p:cNvPr id="2" name="Group 18"/>
          <p:cNvGrpSpPr>
            <a:grpSpLocks/>
          </p:cNvGrpSpPr>
          <p:nvPr/>
        </p:nvGrpSpPr>
        <p:grpSpPr bwMode="auto">
          <a:xfrm>
            <a:off x="215900" y="3244850"/>
            <a:ext cx="1997075" cy="2649538"/>
            <a:chOff x="392" y="2312"/>
            <a:chExt cx="1436" cy="1984"/>
          </a:xfrm>
        </p:grpSpPr>
        <p:sp>
          <p:nvSpPr>
            <p:cNvPr id="53321" name="Rectangle 19"/>
            <p:cNvSpPr>
              <a:spLocks noChangeArrowheads="1"/>
            </p:cNvSpPr>
            <p:nvPr/>
          </p:nvSpPr>
          <p:spPr bwMode="auto">
            <a:xfrm>
              <a:off x="392" y="2312"/>
              <a:ext cx="1436" cy="1984"/>
            </a:xfrm>
            <a:prstGeom prst="rect">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miter lim="800000"/>
              <a:headEnd/>
              <a:tailEnd/>
            </a:ln>
          </p:spPr>
          <p:txBody>
            <a:bodyPr wrap="none" anchor="ctr"/>
            <a:lstStyle/>
            <a:p>
              <a:endParaRPr lang="en-US"/>
            </a:p>
          </p:txBody>
        </p:sp>
        <p:sp>
          <p:nvSpPr>
            <p:cNvPr id="53322" name="Line 20"/>
            <p:cNvSpPr>
              <a:spLocks noChangeShapeType="1"/>
            </p:cNvSpPr>
            <p:nvPr/>
          </p:nvSpPr>
          <p:spPr bwMode="auto">
            <a:xfrm>
              <a:off x="496" y="2488"/>
              <a:ext cx="712" cy="0"/>
            </a:xfrm>
            <a:prstGeom prst="line">
              <a:avLst/>
            </a:prstGeom>
            <a:noFill/>
            <a:ln w="28575">
              <a:solidFill>
                <a:schemeClr val="tx1"/>
              </a:solidFill>
              <a:round/>
              <a:headEnd/>
              <a:tailEnd/>
            </a:ln>
          </p:spPr>
          <p:txBody>
            <a:bodyPr anchor="ctr"/>
            <a:lstStyle/>
            <a:p>
              <a:endParaRPr lang="en-US"/>
            </a:p>
          </p:txBody>
        </p:sp>
        <p:sp>
          <p:nvSpPr>
            <p:cNvPr id="53323" name="Line 21"/>
            <p:cNvSpPr>
              <a:spLocks noChangeShapeType="1"/>
            </p:cNvSpPr>
            <p:nvPr/>
          </p:nvSpPr>
          <p:spPr bwMode="auto">
            <a:xfrm>
              <a:off x="480" y="2656"/>
              <a:ext cx="1240" cy="0"/>
            </a:xfrm>
            <a:prstGeom prst="line">
              <a:avLst/>
            </a:prstGeom>
            <a:noFill/>
            <a:ln w="28575">
              <a:solidFill>
                <a:schemeClr val="tx1"/>
              </a:solidFill>
              <a:round/>
              <a:headEnd/>
              <a:tailEnd/>
            </a:ln>
          </p:spPr>
          <p:txBody>
            <a:bodyPr anchor="ctr"/>
            <a:lstStyle/>
            <a:p>
              <a:endParaRPr lang="en-US"/>
            </a:p>
          </p:txBody>
        </p:sp>
        <p:sp>
          <p:nvSpPr>
            <p:cNvPr id="53324" name="Line 22"/>
            <p:cNvSpPr>
              <a:spLocks noChangeShapeType="1"/>
            </p:cNvSpPr>
            <p:nvPr/>
          </p:nvSpPr>
          <p:spPr bwMode="auto">
            <a:xfrm>
              <a:off x="480" y="2768"/>
              <a:ext cx="1120" cy="0"/>
            </a:xfrm>
            <a:prstGeom prst="line">
              <a:avLst/>
            </a:prstGeom>
            <a:noFill/>
            <a:ln w="28575">
              <a:solidFill>
                <a:schemeClr val="tx1"/>
              </a:solidFill>
              <a:round/>
              <a:headEnd/>
              <a:tailEnd/>
            </a:ln>
          </p:spPr>
          <p:txBody>
            <a:bodyPr anchor="ctr"/>
            <a:lstStyle/>
            <a:p>
              <a:endParaRPr lang="en-US"/>
            </a:p>
          </p:txBody>
        </p:sp>
        <p:sp>
          <p:nvSpPr>
            <p:cNvPr id="53325" name="Line 23"/>
            <p:cNvSpPr>
              <a:spLocks noChangeShapeType="1"/>
            </p:cNvSpPr>
            <p:nvPr/>
          </p:nvSpPr>
          <p:spPr bwMode="auto">
            <a:xfrm>
              <a:off x="480" y="2872"/>
              <a:ext cx="1240" cy="0"/>
            </a:xfrm>
            <a:prstGeom prst="line">
              <a:avLst/>
            </a:prstGeom>
            <a:noFill/>
            <a:ln w="28575">
              <a:solidFill>
                <a:schemeClr val="tx1"/>
              </a:solidFill>
              <a:round/>
              <a:headEnd/>
              <a:tailEnd/>
            </a:ln>
          </p:spPr>
          <p:txBody>
            <a:bodyPr anchor="ctr"/>
            <a:lstStyle/>
            <a:p>
              <a:endParaRPr lang="en-US"/>
            </a:p>
          </p:txBody>
        </p:sp>
        <p:sp>
          <p:nvSpPr>
            <p:cNvPr id="53326" name="Line 24"/>
            <p:cNvSpPr>
              <a:spLocks noChangeShapeType="1"/>
            </p:cNvSpPr>
            <p:nvPr/>
          </p:nvSpPr>
          <p:spPr bwMode="auto">
            <a:xfrm>
              <a:off x="480" y="2984"/>
              <a:ext cx="544" cy="0"/>
            </a:xfrm>
            <a:prstGeom prst="line">
              <a:avLst/>
            </a:prstGeom>
            <a:noFill/>
            <a:ln w="28575">
              <a:solidFill>
                <a:schemeClr val="tx1"/>
              </a:solidFill>
              <a:round/>
              <a:headEnd/>
              <a:tailEnd/>
            </a:ln>
          </p:spPr>
          <p:txBody>
            <a:bodyPr anchor="ctr"/>
            <a:lstStyle/>
            <a:p>
              <a:endParaRPr lang="en-US"/>
            </a:p>
          </p:txBody>
        </p:sp>
        <p:sp>
          <p:nvSpPr>
            <p:cNvPr id="53327" name="Line 25"/>
            <p:cNvSpPr>
              <a:spLocks noChangeShapeType="1"/>
            </p:cNvSpPr>
            <p:nvPr/>
          </p:nvSpPr>
          <p:spPr bwMode="auto">
            <a:xfrm>
              <a:off x="472" y="3184"/>
              <a:ext cx="728" cy="0"/>
            </a:xfrm>
            <a:prstGeom prst="line">
              <a:avLst/>
            </a:prstGeom>
            <a:noFill/>
            <a:ln w="28575">
              <a:solidFill>
                <a:schemeClr val="tx1"/>
              </a:solidFill>
              <a:round/>
              <a:headEnd/>
              <a:tailEnd/>
            </a:ln>
          </p:spPr>
          <p:txBody>
            <a:bodyPr anchor="ctr"/>
            <a:lstStyle/>
            <a:p>
              <a:endParaRPr lang="en-US"/>
            </a:p>
          </p:txBody>
        </p:sp>
        <p:sp>
          <p:nvSpPr>
            <p:cNvPr id="53328" name="Line 26"/>
            <p:cNvSpPr>
              <a:spLocks noChangeShapeType="1"/>
            </p:cNvSpPr>
            <p:nvPr/>
          </p:nvSpPr>
          <p:spPr bwMode="auto">
            <a:xfrm>
              <a:off x="592" y="3312"/>
              <a:ext cx="488" cy="0"/>
            </a:xfrm>
            <a:prstGeom prst="line">
              <a:avLst/>
            </a:prstGeom>
            <a:noFill/>
            <a:ln w="28575">
              <a:solidFill>
                <a:schemeClr val="tx1"/>
              </a:solidFill>
              <a:round/>
              <a:headEnd/>
              <a:tailEnd/>
            </a:ln>
          </p:spPr>
          <p:txBody>
            <a:bodyPr anchor="ctr"/>
            <a:lstStyle/>
            <a:p>
              <a:endParaRPr lang="en-US"/>
            </a:p>
          </p:txBody>
        </p:sp>
        <p:sp>
          <p:nvSpPr>
            <p:cNvPr id="53329" name="Oval 27"/>
            <p:cNvSpPr>
              <a:spLocks noChangeArrowheads="1"/>
            </p:cNvSpPr>
            <p:nvPr/>
          </p:nvSpPr>
          <p:spPr bwMode="auto">
            <a:xfrm>
              <a:off x="488" y="3288"/>
              <a:ext cx="56" cy="56"/>
            </a:xfrm>
            <a:prstGeom prst="ellipse">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round/>
              <a:headEnd/>
              <a:tailEnd/>
            </a:ln>
          </p:spPr>
          <p:txBody>
            <a:bodyPr wrap="none" anchor="ctr"/>
            <a:lstStyle/>
            <a:p>
              <a:endParaRPr lang="en-US"/>
            </a:p>
          </p:txBody>
        </p:sp>
        <p:sp>
          <p:nvSpPr>
            <p:cNvPr id="53330" name="Oval 28"/>
            <p:cNvSpPr>
              <a:spLocks noChangeArrowheads="1"/>
            </p:cNvSpPr>
            <p:nvPr/>
          </p:nvSpPr>
          <p:spPr bwMode="auto">
            <a:xfrm>
              <a:off x="488" y="3384"/>
              <a:ext cx="56" cy="56"/>
            </a:xfrm>
            <a:prstGeom prst="ellipse">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round/>
              <a:headEnd/>
              <a:tailEnd/>
            </a:ln>
          </p:spPr>
          <p:txBody>
            <a:bodyPr wrap="none" anchor="ctr"/>
            <a:lstStyle/>
            <a:p>
              <a:endParaRPr lang="en-US"/>
            </a:p>
          </p:txBody>
        </p:sp>
        <p:sp>
          <p:nvSpPr>
            <p:cNvPr id="53331" name="Line 29"/>
            <p:cNvSpPr>
              <a:spLocks noChangeShapeType="1"/>
            </p:cNvSpPr>
            <p:nvPr/>
          </p:nvSpPr>
          <p:spPr bwMode="auto">
            <a:xfrm>
              <a:off x="592" y="3408"/>
              <a:ext cx="616" cy="0"/>
            </a:xfrm>
            <a:prstGeom prst="line">
              <a:avLst/>
            </a:prstGeom>
            <a:noFill/>
            <a:ln w="28575">
              <a:solidFill>
                <a:schemeClr val="tx1"/>
              </a:solidFill>
              <a:round/>
              <a:headEnd/>
              <a:tailEnd/>
            </a:ln>
          </p:spPr>
          <p:txBody>
            <a:bodyPr anchor="ctr"/>
            <a:lstStyle/>
            <a:p>
              <a:endParaRPr lang="en-US"/>
            </a:p>
          </p:txBody>
        </p:sp>
        <p:sp>
          <p:nvSpPr>
            <p:cNvPr id="53332" name="Oval 30"/>
            <p:cNvSpPr>
              <a:spLocks noChangeArrowheads="1"/>
            </p:cNvSpPr>
            <p:nvPr/>
          </p:nvSpPr>
          <p:spPr bwMode="auto">
            <a:xfrm>
              <a:off x="488" y="3488"/>
              <a:ext cx="56" cy="56"/>
            </a:xfrm>
            <a:prstGeom prst="ellipse">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round/>
              <a:headEnd/>
              <a:tailEnd/>
            </a:ln>
          </p:spPr>
          <p:txBody>
            <a:bodyPr wrap="none" anchor="ctr"/>
            <a:lstStyle/>
            <a:p>
              <a:endParaRPr lang="en-US"/>
            </a:p>
          </p:txBody>
        </p:sp>
        <p:sp>
          <p:nvSpPr>
            <p:cNvPr id="53333" name="Line 31"/>
            <p:cNvSpPr>
              <a:spLocks noChangeShapeType="1"/>
            </p:cNvSpPr>
            <p:nvPr/>
          </p:nvSpPr>
          <p:spPr bwMode="auto">
            <a:xfrm>
              <a:off x="592" y="3512"/>
              <a:ext cx="488" cy="0"/>
            </a:xfrm>
            <a:prstGeom prst="line">
              <a:avLst/>
            </a:prstGeom>
            <a:noFill/>
            <a:ln w="28575">
              <a:solidFill>
                <a:schemeClr val="tx1"/>
              </a:solidFill>
              <a:round/>
              <a:headEnd/>
              <a:tailEnd/>
            </a:ln>
          </p:spPr>
          <p:txBody>
            <a:bodyPr anchor="ctr"/>
            <a:lstStyle/>
            <a:p>
              <a:endParaRPr lang="en-US"/>
            </a:p>
          </p:txBody>
        </p:sp>
        <p:sp>
          <p:nvSpPr>
            <p:cNvPr id="53334" name="Line 32"/>
            <p:cNvSpPr>
              <a:spLocks noChangeShapeType="1"/>
            </p:cNvSpPr>
            <p:nvPr/>
          </p:nvSpPr>
          <p:spPr bwMode="auto">
            <a:xfrm>
              <a:off x="480" y="3696"/>
              <a:ext cx="1120" cy="0"/>
            </a:xfrm>
            <a:prstGeom prst="line">
              <a:avLst/>
            </a:prstGeom>
            <a:noFill/>
            <a:ln w="28575">
              <a:solidFill>
                <a:schemeClr val="tx1"/>
              </a:solidFill>
              <a:round/>
              <a:headEnd/>
              <a:tailEnd/>
            </a:ln>
          </p:spPr>
          <p:txBody>
            <a:bodyPr anchor="ctr"/>
            <a:lstStyle/>
            <a:p>
              <a:endParaRPr lang="en-US"/>
            </a:p>
          </p:txBody>
        </p:sp>
        <p:sp>
          <p:nvSpPr>
            <p:cNvPr id="53335" name="Line 33"/>
            <p:cNvSpPr>
              <a:spLocks noChangeShapeType="1"/>
            </p:cNvSpPr>
            <p:nvPr/>
          </p:nvSpPr>
          <p:spPr bwMode="auto">
            <a:xfrm>
              <a:off x="480" y="3808"/>
              <a:ext cx="1120" cy="0"/>
            </a:xfrm>
            <a:prstGeom prst="line">
              <a:avLst/>
            </a:prstGeom>
            <a:noFill/>
            <a:ln w="28575">
              <a:solidFill>
                <a:schemeClr val="tx1"/>
              </a:solidFill>
              <a:round/>
              <a:headEnd/>
              <a:tailEnd/>
            </a:ln>
          </p:spPr>
          <p:txBody>
            <a:bodyPr anchor="ctr"/>
            <a:lstStyle/>
            <a:p>
              <a:endParaRPr lang="en-US"/>
            </a:p>
          </p:txBody>
        </p:sp>
        <p:sp>
          <p:nvSpPr>
            <p:cNvPr id="53336" name="Line 34"/>
            <p:cNvSpPr>
              <a:spLocks noChangeShapeType="1"/>
            </p:cNvSpPr>
            <p:nvPr/>
          </p:nvSpPr>
          <p:spPr bwMode="auto">
            <a:xfrm>
              <a:off x="480" y="3912"/>
              <a:ext cx="1000" cy="0"/>
            </a:xfrm>
            <a:prstGeom prst="line">
              <a:avLst/>
            </a:prstGeom>
            <a:noFill/>
            <a:ln w="28575">
              <a:solidFill>
                <a:schemeClr val="tx1"/>
              </a:solidFill>
              <a:round/>
              <a:headEnd/>
              <a:tailEnd/>
            </a:ln>
          </p:spPr>
          <p:txBody>
            <a:bodyPr anchor="ctr"/>
            <a:lstStyle/>
            <a:p>
              <a:endParaRPr lang="en-US"/>
            </a:p>
          </p:txBody>
        </p:sp>
        <p:sp>
          <p:nvSpPr>
            <p:cNvPr id="53337" name="Line 35"/>
            <p:cNvSpPr>
              <a:spLocks noChangeShapeType="1"/>
            </p:cNvSpPr>
            <p:nvPr/>
          </p:nvSpPr>
          <p:spPr bwMode="auto">
            <a:xfrm>
              <a:off x="472" y="4096"/>
              <a:ext cx="544" cy="0"/>
            </a:xfrm>
            <a:prstGeom prst="line">
              <a:avLst/>
            </a:prstGeom>
            <a:noFill/>
            <a:ln w="28575">
              <a:solidFill>
                <a:schemeClr val="tx1"/>
              </a:solidFill>
              <a:round/>
              <a:headEnd/>
              <a:tailEnd/>
            </a:ln>
          </p:spPr>
          <p:txBody>
            <a:bodyPr anchor="ctr"/>
            <a:lstStyle/>
            <a:p>
              <a:endParaRPr lang="en-US"/>
            </a:p>
          </p:txBody>
        </p:sp>
      </p:grpSp>
      <p:sp>
        <p:nvSpPr>
          <p:cNvPr id="53254" name="Text Box 36"/>
          <p:cNvSpPr txBox="1">
            <a:spLocks noChangeArrowheads="1"/>
          </p:cNvSpPr>
          <p:nvPr/>
        </p:nvSpPr>
        <p:spPr bwMode="auto">
          <a:xfrm>
            <a:off x="490538" y="2741613"/>
            <a:ext cx="1447800" cy="457200"/>
          </a:xfrm>
          <a:prstGeom prst="rect">
            <a:avLst/>
          </a:prstGeom>
          <a:noFill/>
          <a:ln w="9525">
            <a:noFill/>
            <a:miter lim="800000"/>
            <a:headEnd/>
            <a:tailEnd/>
          </a:ln>
        </p:spPr>
        <p:txBody>
          <a:bodyPr>
            <a:spAutoFit/>
          </a:bodyPr>
          <a:lstStyle/>
          <a:p>
            <a:pPr>
              <a:spcBef>
                <a:spcPct val="50000"/>
              </a:spcBef>
            </a:pPr>
            <a:r>
              <a:rPr lang="en-US" b="1" dirty="0" smtClean="0"/>
              <a:t>Concept</a:t>
            </a:r>
            <a:endParaRPr lang="en-US" b="1" dirty="0"/>
          </a:p>
        </p:txBody>
      </p:sp>
      <p:grpSp>
        <p:nvGrpSpPr>
          <p:cNvPr id="3" name="Group 98"/>
          <p:cNvGrpSpPr>
            <a:grpSpLocks/>
          </p:cNvGrpSpPr>
          <p:nvPr/>
        </p:nvGrpSpPr>
        <p:grpSpPr bwMode="auto">
          <a:xfrm>
            <a:off x="3594100" y="2741613"/>
            <a:ext cx="1973263" cy="3179762"/>
            <a:chOff x="2168" y="1727"/>
            <a:chExt cx="1243" cy="2003"/>
          </a:xfrm>
        </p:grpSpPr>
        <p:grpSp>
          <p:nvGrpSpPr>
            <p:cNvPr id="4" name="Group 97"/>
            <p:cNvGrpSpPr>
              <a:grpSpLocks/>
            </p:cNvGrpSpPr>
            <p:nvPr/>
          </p:nvGrpSpPr>
          <p:grpSpPr bwMode="auto">
            <a:xfrm>
              <a:off x="2168" y="2053"/>
              <a:ext cx="1243" cy="1677"/>
              <a:chOff x="2168" y="2053"/>
              <a:chExt cx="1243" cy="1677"/>
            </a:xfrm>
          </p:grpSpPr>
          <p:sp>
            <p:nvSpPr>
              <p:cNvPr id="53307" name="Rectangle 2"/>
              <p:cNvSpPr>
                <a:spLocks noChangeArrowheads="1"/>
              </p:cNvSpPr>
              <p:nvPr/>
            </p:nvSpPr>
            <p:spPr bwMode="auto">
              <a:xfrm>
                <a:off x="2198" y="2053"/>
                <a:ext cx="1213" cy="1677"/>
              </a:xfrm>
              <a:prstGeom prst="rect">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miter lim="800000"/>
                <a:headEnd/>
                <a:tailEnd/>
              </a:ln>
            </p:spPr>
            <p:txBody>
              <a:bodyPr wrap="none" anchor="ctr"/>
              <a:lstStyle/>
              <a:p>
                <a:endParaRPr lang="en-US"/>
              </a:p>
            </p:txBody>
          </p:sp>
          <p:grpSp>
            <p:nvGrpSpPr>
              <p:cNvPr id="5" name="Group 3"/>
              <p:cNvGrpSpPr>
                <a:grpSpLocks/>
              </p:cNvGrpSpPr>
              <p:nvPr/>
            </p:nvGrpSpPr>
            <p:grpSpPr bwMode="auto">
              <a:xfrm>
                <a:off x="2168" y="2165"/>
                <a:ext cx="1159" cy="1347"/>
                <a:chOff x="1562" y="2423"/>
                <a:chExt cx="1159" cy="1347"/>
              </a:xfrm>
            </p:grpSpPr>
            <p:sp>
              <p:nvSpPr>
                <p:cNvPr id="53309" name="Line 4"/>
                <p:cNvSpPr>
                  <a:spLocks noChangeShapeType="1"/>
                </p:cNvSpPr>
                <p:nvPr/>
              </p:nvSpPr>
              <p:spPr bwMode="auto">
                <a:xfrm flipV="1">
                  <a:off x="1755" y="3135"/>
                  <a:ext cx="865" cy="0"/>
                </a:xfrm>
                <a:prstGeom prst="line">
                  <a:avLst/>
                </a:prstGeom>
                <a:noFill/>
                <a:ln w="28575">
                  <a:solidFill>
                    <a:schemeClr val="tx1"/>
                  </a:solidFill>
                  <a:round/>
                  <a:headEnd/>
                  <a:tailEnd/>
                </a:ln>
              </p:spPr>
              <p:txBody>
                <a:bodyPr anchor="ctr"/>
                <a:lstStyle/>
                <a:p>
                  <a:endParaRPr lang="en-US"/>
                </a:p>
              </p:txBody>
            </p:sp>
            <p:sp>
              <p:nvSpPr>
                <p:cNvPr id="53310" name="Line 5"/>
                <p:cNvSpPr>
                  <a:spLocks noChangeShapeType="1"/>
                </p:cNvSpPr>
                <p:nvPr/>
              </p:nvSpPr>
              <p:spPr bwMode="auto">
                <a:xfrm>
                  <a:off x="1755" y="3271"/>
                  <a:ext cx="865" cy="0"/>
                </a:xfrm>
                <a:prstGeom prst="line">
                  <a:avLst/>
                </a:prstGeom>
                <a:noFill/>
                <a:ln w="28575">
                  <a:solidFill>
                    <a:schemeClr val="tx1"/>
                  </a:solidFill>
                  <a:round/>
                  <a:headEnd/>
                  <a:tailEnd/>
                </a:ln>
              </p:spPr>
              <p:txBody>
                <a:bodyPr anchor="ctr"/>
                <a:lstStyle/>
                <a:p>
                  <a:endParaRPr lang="en-US"/>
                </a:p>
              </p:txBody>
            </p:sp>
            <p:sp>
              <p:nvSpPr>
                <p:cNvPr id="53311" name="Line 6"/>
                <p:cNvSpPr>
                  <a:spLocks noChangeShapeType="1"/>
                </p:cNvSpPr>
                <p:nvPr/>
              </p:nvSpPr>
              <p:spPr bwMode="auto">
                <a:xfrm>
                  <a:off x="1755" y="3425"/>
                  <a:ext cx="865" cy="1"/>
                </a:xfrm>
                <a:prstGeom prst="line">
                  <a:avLst/>
                </a:prstGeom>
                <a:noFill/>
                <a:ln w="28575">
                  <a:solidFill>
                    <a:schemeClr val="tx1"/>
                  </a:solidFill>
                  <a:round/>
                  <a:headEnd/>
                  <a:tailEnd/>
                </a:ln>
              </p:spPr>
              <p:txBody>
                <a:bodyPr anchor="ctr"/>
                <a:lstStyle/>
                <a:p>
                  <a:endParaRPr lang="en-US"/>
                </a:p>
              </p:txBody>
            </p:sp>
            <p:sp>
              <p:nvSpPr>
                <p:cNvPr id="53312" name="Line 7"/>
                <p:cNvSpPr>
                  <a:spLocks noChangeShapeType="1"/>
                </p:cNvSpPr>
                <p:nvPr/>
              </p:nvSpPr>
              <p:spPr bwMode="auto">
                <a:xfrm>
                  <a:off x="1755" y="3577"/>
                  <a:ext cx="865" cy="0"/>
                </a:xfrm>
                <a:prstGeom prst="line">
                  <a:avLst/>
                </a:prstGeom>
                <a:noFill/>
                <a:ln w="28575">
                  <a:solidFill>
                    <a:schemeClr val="tx1"/>
                  </a:solidFill>
                  <a:round/>
                  <a:headEnd/>
                  <a:tailEnd/>
                </a:ln>
              </p:spPr>
              <p:txBody>
                <a:bodyPr anchor="ctr"/>
                <a:lstStyle/>
                <a:p>
                  <a:endParaRPr lang="en-US"/>
                </a:p>
              </p:txBody>
            </p:sp>
            <p:sp>
              <p:nvSpPr>
                <p:cNvPr id="53313" name="Line 8"/>
                <p:cNvSpPr>
                  <a:spLocks noChangeShapeType="1"/>
                </p:cNvSpPr>
                <p:nvPr/>
              </p:nvSpPr>
              <p:spPr bwMode="auto">
                <a:xfrm>
                  <a:off x="1687" y="2423"/>
                  <a:ext cx="602" cy="0"/>
                </a:xfrm>
                <a:prstGeom prst="line">
                  <a:avLst/>
                </a:prstGeom>
                <a:noFill/>
                <a:ln w="28575">
                  <a:solidFill>
                    <a:schemeClr val="tx1"/>
                  </a:solidFill>
                  <a:round/>
                  <a:headEnd/>
                  <a:tailEnd/>
                </a:ln>
              </p:spPr>
              <p:txBody>
                <a:bodyPr anchor="ctr"/>
                <a:lstStyle/>
                <a:p>
                  <a:endParaRPr lang="en-US"/>
                </a:p>
              </p:txBody>
            </p:sp>
            <p:sp>
              <p:nvSpPr>
                <p:cNvPr id="53314" name="Line 9"/>
                <p:cNvSpPr>
                  <a:spLocks noChangeShapeType="1"/>
                </p:cNvSpPr>
                <p:nvPr/>
              </p:nvSpPr>
              <p:spPr bwMode="auto">
                <a:xfrm>
                  <a:off x="1674" y="2572"/>
                  <a:ext cx="1047" cy="0"/>
                </a:xfrm>
                <a:prstGeom prst="line">
                  <a:avLst/>
                </a:prstGeom>
                <a:noFill/>
                <a:ln w="28575">
                  <a:solidFill>
                    <a:schemeClr val="tx1"/>
                  </a:solidFill>
                  <a:round/>
                  <a:headEnd/>
                  <a:tailEnd/>
                </a:ln>
              </p:spPr>
              <p:txBody>
                <a:bodyPr anchor="ctr"/>
                <a:lstStyle/>
                <a:p>
                  <a:endParaRPr lang="en-US"/>
                </a:p>
              </p:txBody>
            </p:sp>
            <p:sp>
              <p:nvSpPr>
                <p:cNvPr id="53315" name="Line 10"/>
                <p:cNvSpPr>
                  <a:spLocks noChangeShapeType="1"/>
                </p:cNvSpPr>
                <p:nvPr/>
              </p:nvSpPr>
              <p:spPr bwMode="auto">
                <a:xfrm>
                  <a:off x="1674" y="2666"/>
                  <a:ext cx="946" cy="0"/>
                </a:xfrm>
                <a:prstGeom prst="line">
                  <a:avLst/>
                </a:prstGeom>
                <a:noFill/>
                <a:ln w="28575">
                  <a:solidFill>
                    <a:schemeClr val="tx1"/>
                  </a:solidFill>
                  <a:round/>
                  <a:headEnd/>
                  <a:tailEnd/>
                </a:ln>
              </p:spPr>
              <p:txBody>
                <a:bodyPr anchor="ctr"/>
                <a:lstStyle/>
                <a:p>
                  <a:endParaRPr lang="en-US"/>
                </a:p>
              </p:txBody>
            </p:sp>
            <p:sp>
              <p:nvSpPr>
                <p:cNvPr id="53316" name="Line 11"/>
                <p:cNvSpPr>
                  <a:spLocks noChangeShapeType="1"/>
                </p:cNvSpPr>
                <p:nvPr/>
              </p:nvSpPr>
              <p:spPr bwMode="auto">
                <a:xfrm>
                  <a:off x="1674" y="2754"/>
                  <a:ext cx="1047" cy="0"/>
                </a:xfrm>
                <a:prstGeom prst="line">
                  <a:avLst/>
                </a:prstGeom>
                <a:noFill/>
                <a:ln w="28575">
                  <a:solidFill>
                    <a:schemeClr val="tx1"/>
                  </a:solidFill>
                  <a:round/>
                  <a:headEnd/>
                  <a:tailEnd/>
                </a:ln>
              </p:spPr>
              <p:txBody>
                <a:bodyPr anchor="ctr"/>
                <a:lstStyle/>
                <a:p>
                  <a:endParaRPr lang="en-US"/>
                </a:p>
              </p:txBody>
            </p:sp>
            <p:sp>
              <p:nvSpPr>
                <p:cNvPr id="53317" name="Line 12"/>
                <p:cNvSpPr>
                  <a:spLocks noChangeShapeType="1"/>
                </p:cNvSpPr>
                <p:nvPr/>
              </p:nvSpPr>
              <p:spPr bwMode="auto">
                <a:xfrm>
                  <a:off x="1674" y="2850"/>
                  <a:ext cx="459" cy="0"/>
                </a:xfrm>
                <a:prstGeom prst="line">
                  <a:avLst/>
                </a:prstGeom>
                <a:noFill/>
                <a:ln w="28575">
                  <a:solidFill>
                    <a:schemeClr val="tx1"/>
                  </a:solidFill>
                  <a:round/>
                  <a:headEnd/>
                  <a:tailEnd/>
                </a:ln>
              </p:spPr>
              <p:txBody>
                <a:bodyPr anchor="ctr"/>
                <a:lstStyle/>
                <a:p>
                  <a:endParaRPr lang="en-US"/>
                </a:p>
              </p:txBody>
            </p:sp>
            <p:sp>
              <p:nvSpPr>
                <p:cNvPr id="53318" name="Line 13"/>
                <p:cNvSpPr>
                  <a:spLocks noChangeShapeType="1"/>
                </p:cNvSpPr>
                <p:nvPr/>
              </p:nvSpPr>
              <p:spPr bwMode="auto">
                <a:xfrm>
                  <a:off x="1667" y="3033"/>
                  <a:ext cx="460" cy="0"/>
                </a:xfrm>
                <a:prstGeom prst="line">
                  <a:avLst/>
                </a:prstGeom>
                <a:noFill/>
                <a:ln w="28575">
                  <a:solidFill>
                    <a:schemeClr val="tx1"/>
                  </a:solidFill>
                  <a:round/>
                  <a:headEnd/>
                  <a:tailEnd/>
                </a:ln>
              </p:spPr>
              <p:txBody>
                <a:bodyPr anchor="ctr"/>
                <a:lstStyle/>
                <a:p>
                  <a:endParaRPr lang="en-US"/>
                </a:p>
              </p:txBody>
            </p:sp>
            <p:sp>
              <p:nvSpPr>
                <p:cNvPr id="53319" name="Text Box 14"/>
                <p:cNvSpPr txBox="1">
                  <a:spLocks noChangeArrowheads="1"/>
                </p:cNvSpPr>
                <p:nvPr/>
              </p:nvSpPr>
              <p:spPr bwMode="auto">
                <a:xfrm>
                  <a:off x="1562" y="3040"/>
                  <a:ext cx="253" cy="730"/>
                </a:xfrm>
                <a:prstGeom prst="rect">
                  <a:avLst/>
                </a:prstGeom>
                <a:noFill/>
                <a:ln w="12700" algn="ctr">
                  <a:noFill/>
                  <a:miter lim="800000"/>
                  <a:headEnd/>
                  <a:tailEnd/>
                </a:ln>
              </p:spPr>
              <p:txBody>
                <a:bodyPr>
                  <a:spAutoFit/>
                </a:bodyPr>
                <a:lstStyle/>
                <a:p>
                  <a:pPr>
                    <a:spcBef>
                      <a:spcPct val="50000"/>
                    </a:spcBef>
                  </a:pPr>
                  <a:r>
                    <a:rPr lang="en-US" sz="1000" b="1"/>
                    <a:t>1.</a:t>
                  </a:r>
                </a:p>
                <a:p>
                  <a:pPr>
                    <a:spcBef>
                      <a:spcPct val="50000"/>
                    </a:spcBef>
                  </a:pPr>
                  <a:r>
                    <a:rPr lang="en-US" sz="1000" b="1"/>
                    <a:t>2.</a:t>
                  </a:r>
                </a:p>
                <a:p>
                  <a:pPr>
                    <a:spcBef>
                      <a:spcPct val="50000"/>
                    </a:spcBef>
                  </a:pPr>
                  <a:r>
                    <a:rPr lang="en-US" sz="1000" b="1"/>
                    <a:t>3. </a:t>
                  </a:r>
                </a:p>
                <a:p>
                  <a:pPr>
                    <a:spcBef>
                      <a:spcPct val="50000"/>
                    </a:spcBef>
                  </a:pPr>
                  <a:r>
                    <a:rPr lang="en-US" sz="1000" b="1"/>
                    <a:t>4.</a:t>
                  </a:r>
                </a:p>
                <a:p>
                  <a:pPr>
                    <a:spcBef>
                      <a:spcPct val="50000"/>
                    </a:spcBef>
                  </a:pPr>
                  <a:r>
                    <a:rPr lang="en-US" sz="1000" b="1"/>
                    <a:t>5.</a:t>
                  </a:r>
                </a:p>
              </p:txBody>
            </p:sp>
            <p:sp>
              <p:nvSpPr>
                <p:cNvPr id="53320" name="Line 15"/>
                <p:cNvSpPr>
                  <a:spLocks noChangeShapeType="1"/>
                </p:cNvSpPr>
                <p:nvPr/>
              </p:nvSpPr>
              <p:spPr bwMode="auto">
                <a:xfrm>
                  <a:off x="1755" y="3704"/>
                  <a:ext cx="865" cy="0"/>
                </a:xfrm>
                <a:prstGeom prst="line">
                  <a:avLst/>
                </a:prstGeom>
                <a:noFill/>
                <a:ln w="28575">
                  <a:solidFill>
                    <a:schemeClr val="tx1"/>
                  </a:solidFill>
                  <a:round/>
                  <a:headEnd/>
                  <a:tailEnd/>
                </a:ln>
              </p:spPr>
              <p:txBody>
                <a:bodyPr anchor="ctr"/>
                <a:lstStyle/>
                <a:p>
                  <a:endParaRPr lang="en-US"/>
                </a:p>
              </p:txBody>
            </p:sp>
          </p:grpSp>
        </p:grpSp>
        <p:sp>
          <p:nvSpPr>
            <p:cNvPr id="53306" name="Text Box 37"/>
            <p:cNvSpPr txBox="1">
              <a:spLocks noChangeArrowheads="1"/>
            </p:cNvSpPr>
            <p:nvPr/>
          </p:nvSpPr>
          <p:spPr bwMode="auto">
            <a:xfrm>
              <a:off x="2348" y="1727"/>
              <a:ext cx="912" cy="288"/>
            </a:xfrm>
            <a:prstGeom prst="rect">
              <a:avLst/>
            </a:prstGeom>
            <a:noFill/>
            <a:ln w="9525">
              <a:noFill/>
              <a:miter lim="800000"/>
              <a:headEnd/>
              <a:tailEnd/>
            </a:ln>
          </p:spPr>
          <p:txBody>
            <a:bodyPr>
              <a:spAutoFit/>
            </a:bodyPr>
            <a:lstStyle/>
            <a:p>
              <a:pPr>
                <a:spcBef>
                  <a:spcPct val="50000"/>
                </a:spcBef>
              </a:pPr>
              <a:r>
                <a:rPr lang="en-US" b="1" dirty="0" smtClean="0"/>
                <a:t>Task</a:t>
              </a:r>
              <a:endParaRPr lang="en-US" b="1" dirty="0"/>
            </a:p>
          </p:txBody>
        </p:sp>
      </p:grpSp>
      <p:grpSp>
        <p:nvGrpSpPr>
          <p:cNvPr id="6" name="Group 124"/>
          <p:cNvGrpSpPr>
            <a:grpSpLocks/>
          </p:cNvGrpSpPr>
          <p:nvPr/>
        </p:nvGrpSpPr>
        <p:grpSpPr bwMode="auto">
          <a:xfrm>
            <a:off x="6996113" y="2741613"/>
            <a:ext cx="1933575" cy="3163887"/>
            <a:chOff x="4407" y="1727"/>
            <a:chExt cx="1218" cy="1993"/>
          </a:xfrm>
        </p:grpSpPr>
        <p:grpSp>
          <p:nvGrpSpPr>
            <p:cNvPr id="7" name="Group 39"/>
            <p:cNvGrpSpPr>
              <a:grpSpLocks/>
            </p:cNvGrpSpPr>
            <p:nvPr/>
          </p:nvGrpSpPr>
          <p:grpSpPr bwMode="auto">
            <a:xfrm>
              <a:off x="4407" y="2037"/>
              <a:ext cx="1218" cy="1683"/>
              <a:chOff x="4032" y="1584"/>
              <a:chExt cx="1436" cy="1984"/>
            </a:xfrm>
          </p:grpSpPr>
          <p:sp>
            <p:nvSpPr>
              <p:cNvPr id="53300" name="Rectangle 40"/>
              <p:cNvSpPr>
                <a:spLocks noChangeArrowheads="1"/>
              </p:cNvSpPr>
              <p:nvPr/>
            </p:nvSpPr>
            <p:spPr bwMode="auto">
              <a:xfrm>
                <a:off x="4032" y="1584"/>
                <a:ext cx="1436" cy="1984"/>
              </a:xfrm>
              <a:prstGeom prst="rect">
                <a:avLst/>
              </a:prstGeom>
              <a:gradFill rotWithShape="1">
                <a:gsLst>
                  <a:gs pos="0">
                    <a:srgbClr val="8488C4"/>
                  </a:gs>
                  <a:gs pos="53000">
                    <a:srgbClr val="D4DEFF"/>
                  </a:gs>
                  <a:gs pos="83000">
                    <a:srgbClr val="D4DEFF"/>
                  </a:gs>
                  <a:gs pos="100000">
                    <a:srgbClr val="96AB94"/>
                  </a:gs>
                </a:gsLst>
                <a:lin ang="5400000" scaled="1"/>
              </a:gradFill>
              <a:ln w="12700" algn="ctr">
                <a:solidFill>
                  <a:schemeClr val="tx1"/>
                </a:solidFill>
                <a:miter lim="800000"/>
                <a:headEnd/>
                <a:tailEnd/>
              </a:ln>
            </p:spPr>
            <p:txBody>
              <a:bodyPr wrap="none" anchor="ctr"/>
              <a:lstStyle/>
              <a:p>
                <a:endParaRPr lang="en-US"/>
              </a:p>
            </p:txBody>
          </p:sp>
          <p:sp>
            <p:nvSpPr>
              <p:cNvPr id="53301" name="Line 41"/>
              <p:cNvSpPr>
                <a:spLocks noChangeShapeType="1"/>
              </p:cNvSpPr>
              <p:nvPr/>
            </p:nvSpPr>
            <p:spPr bwMode="auto">
              <a:xfrm>
                <a:off x="4104" y="1768"/>
                <a:ext cx="712" cy="0"/>
              </a:xfrm>
              <a:prstGeom prst="line">
                <a:avLst/>
              </a:prstGeom>
              <a:noFill/>
              <a:ln w="28575">
                <a:solidFill>
                  <a:schemeClr val="tx1"/>
                </a:solidFill>
                <a:round/>
                <a:headEnd/>
                <a:tailEnd/>
              </a:ln>
            </p:spPr>
            <p:txBody>
              <a:bodyPr anchor="ctr"/>
              <a:lstStyle/>
              <a:p>
                <a:endParaRPr lang="en-US"/>
              </a:p>
            </p:txBody>
          </p:sp>
          <p:sp>
            <p:nvSpPr>
              <p:cNvPr id="53302" name="Line 42"/>
              <p:cNvSpPr>
                <a:spLocks noChangeShapeType="1"/>
              </p:cNvSpPr>
              <p:nvPr/>
            </p:nvSpPr>
            <p:spPr bwMode="auto">
              <a:xfrm>
                <a:off x="4112" y="1928"/>
                <a:ext cx="1240" cy="0"/>
              </a:xfrm>
              <a:prstGeom prst="line">
                <a:avLst/>
              </a:prstGeom>
              <a:noFill/>
              <a:ln w="28575">
                <a:solidFill>
                  <a:schemeClr val="tx1"/>
                </a:solidFill>
                <a:round/>
                <a:headEnd/>
                <a:tailEnd/>
              </a:ln>
            </p:spPr>
            <p:txBody>
              <a:bodyPr anchor="ctr"/>
              <a:lstStyle/>
              <a:p>
                <a:endParaRPr lang="en-US"/>
              </a:p>
            </p:txBody>
          </p:sp>
          <p:sp>
            <p:nvSpPr>
              <p:cNvPr id="53303" name="Line 43"/>
              <p:cNvSpPr>
                <a:spLocks noChangeShapeType="1"/>
              </p:cNvSpPr>
              <p:nvPr/>
            </p:nvSpPr>
            <p:spPr bwMode="auto">
              <a:xfrm>
                <a:off x="4112" y="2040"/>
                <a:ext cx="1120" cy="0"/>
              </a:xfrm>
              <a:prstGeom prst="line">
                <a:avLst/>
              </a:prstGeom>
              <a:noFill/>
              <a:ln w="28575">
                <a:solidFill>
                  <a:schemeClr val="tx1"/>
                </a:solidFill>
                <a:round/>
                <a:headEnd/>
                <a:tailEnd/>
              </a:ln>
            </p:spPr>
            <p:txBody>
              <a:bodyPr anchor="ctr"/>
              <a:lstStyle/>
              <a:p>
                <a:endParaRPr lang="en-US"/>
              </a:p>
            </p:txBody>
          </p:sp>
          <p:sp>
            <p:nvSpPr>
              <p:cNvPr id="53304" name="Line 44"/>
              <p:cNvSpPr>
                <a:spLocks noChangeShapeType="1"/>
              </p:cNvSpPr>
              <p:nvPr/>
            </p:nvSpPr>
            <p:spPr bwMode="auto">
              <a:xfrm>
                <a:off x="4112" y="2256"/>
                <a:ext cx="704" cy="0"/>
              </a:xfrm>
              <a:prstGeom prst="line">
                <a:avLst/>
              </a:prstGeom>
              <a:noFill/>
              <a:ln w="28575">
                <a:solidFill>
                  <a:schemeClr val="tx1"/>
                </a:solidFill>
                <a:round/>
                <a:headEnd/>
                <a:tailEnd/>
              </a:ln>
            </p:spPr>
            <p:txBody>
              <a:bodyPr anchor="ctr"/>
              <a:lstStyle/>
              <a:p>
                <a:endParaRPr lang="en-US"/>
              </a:p>
            </p:txBody>
          </p:sp>
        </p:grpSp>
        <p:sp>
          <p:nvSpPr>
            <p:cNvPr id="53299" name="Text Box 45"/>
            <p:cNvSpPr txBox="1">
              <a:spLocks noChangeArrowheads="1"/>
            </p:cNvSpPr>
            <p:nvPr/>
          </p:nvSpPr>
          <p:spPr bwMode="auto">
            <a:xfrm>
              <a:off x="4407" y="1727"/>
              <a:ext cx="1218" cy="288"/>
            </a:xfrm>
            <a:prstGeom prst="rect">
              <a:avLst/>
            </a:prstGeom>
            <a:noFill/>
            <a:ln w="9525">
              <a:noFill/>
              <a:miter lim="800000"/>
              <a:headEnd/>
              <a:tailEnd/>
            </a:ln>
          </p:spPr>
          <p:txBody>
            <a:bodyPr>
              <a:spAutoFit/>
            </a:bodyPr>
            <a:lstStyle/>
            <a:p>
              <a:pPr>
                <a:spcBef>
                  <a:spcPct val="50000"/>
                </a:spcBef>
              </a:pPr>
              <a:r>
                <a:rPr lang="en-US" b="1" dirty="0" smtClean="0"/>
                <a:t>Reference</a:t>
              </a:r>
              <a:endParaRPr lang="en-US" b="1" dirty="0"/>
            </a:p>
          </p:txBody>
        </p:sp>
      </p:grpSp>
      <p:graphicFrame>
        <p:nvGraphicFramePr>
          <p:cNvPr id="586798" name="Group 46"/>
          <p:cNvGraphicFramePr>
            <a:graphicFrameLocks noGrp="1"/>
          </p:cNvGraphicFramePr>
          <p:nvPr/>
        </p:nvGraphicFramePr>
        <p:xfrm>
          <a:off x="7146925" y="4265613"/>
          <a:ext cx="1631950" cy="1591056"/>
        </p:xfrm>
        <a:graphic>
          <a:graphicData uri="http://schemas.openxmlformats.org/drawingml/2006/table">
            <a:tbl>
              <a:tblPr/>
              <a:tblGrid>
                <a:gridCol w="815975"/>
                <a:gridCol w="815975"/>
              </a:tblGrid>
              <a:tr h="246063">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46063">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35000"/>
                        </a:spcAft>
                        <a:buClr>
                          <a:srgbClr val="678BA8"/>
                        </a:buClr>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80" name="Text Box 99"/>
          <p:cNvSpPr txBox="1">
            <a:spLocks noChangeArrowheads="1"/>
          </p:cNvSpPr>
          <p:nvPr/>
        </p:nvSpPr>
        <p:spPr bwMode="auto">
          <a:xfrm>
            <a:off x="2212975" y="3284538"/>
            <a:ext cx="1428750" cy="304800"/>
          </a:xfrm>
          <a:prstGeom prst="rect">
            <a:avLst/>
          </a:prstGeom>
          <a:noFill/>
          <a:ln w="12700" algn="ctr">
            <a:noFill/>
            <a:miter lim="800000"/>
            <a:headEnd/>
            <a:tailEnd/>
          </a:ln>
        </p:spPr>
        <p:txBody>
          <a:bodyPr>
            <a:spAutoFit/>
          </a:bodyPr>
          <a:lstStyle/>
          <a:p>
            <a:pPr>
              <a:spcBef>
                <a:spcPct val="50000"/>
              </a:spcBef>
            </a:pPr>
            <a:r>
              <a:rPr lang="en-US" sz="1400" b="1"/>
              <a:t>Title</a:t>
            </a:r>
          </a:p>
        </p:txBody>
      </p:sp>
      <p:sp>
        <p:nvSpPr>
          <p:cNvPr id="53281" name="Text Box 101"/>
          <p:cNvSpPr txBox="1">
            <a:spLocks noChangeArrowheads="1"/>
          </p:cNvSpPr>
          <p:nvPr/>
        </p:nvSpPr>
        <p:spPr bwMode="auto">
          <a:xfrm>
            <a:off x="2212975" y="3678238"/>
            <a:ext cx="1381125" cy="623887"/>
          </a:xfrm>
          <a:prstGeom prst="rect">
            <a:avLst/>
          </a:prstGeom>
          <a:noFill/>
          <a:ln w="12700" algn="ctr">
            <a:noFill/>
            <a:miter lim="800000"/>
            <a:headEnd/>
            <a:tailEnd/>
          </a:ln>
        </p:spPr>
        <p:txBody>
          <a:bodyPr>
            <a:spAutoFit/>
          </a:bodyPr>
          <a:lstStyle/>
          <a:p>
            <a:pPr>
              <a:spcBef>
                <a:spcPct val="50000"/>
              </a:spcBef>
            </a:pPr>
            <a:r>
              <a:rPr lang="en-US" sz="1400" b="1"/>
              <a:t>Paragraph</a:t>
            </a:r>
          </a:p>
          <a:p>
            <a:pPr>
              <a:spcBef>
                <a:spcPct val="50000"/>
              </a:spcBef>
            </a:pPr>
            <a:r>
              <a:rPr lang="en-US" sz="1400" b="1"/>
              <a:t>of context</a:t>
            </a:r>
          </a:p>
        </p:txBody>
      </p:sp>
      <p:sp>
        <p:nvSpPr>
          <p:cNvPr id="53282" name="Text Box 105"/>
          <p:cNvSpPr txBox="1">
            <a:spLocks noChangeArrowheads="1"/>
          </p:cNvSpPr>
          <p:nvPr/>
        </p:nvSpPr>
        <p:spPr bwMode="auto">
          <a:xfrm>
            <a:off x="2212975" y="4592638"/>
            <a:ext cx="1381125" cy="1049337"/>
          </a:xfrm>
          <a:prstGeom prst="rect">
            <a:avLst/>
          </a:prstGeom>
          <a:noFill/>
          <a:ln w="12700" algn="ctr">
            <a:noFill/>
            <a:miter lim="800000"/>
            <a:headEnd/>
            <a:tailEnd/>
          </a:ln>
        </p:spPr>
        <p:txBody>
          <a:bodyPr>
            <a:spAutoFit/>
          </a:bodyPr>
          <a:lstStyle/>
          <a:p>
            <a:pPr>
              <a:spcBef>
                <a:spcPct val="50000"/>
              </a:spcBef>
            </a:pPr>
            <a:r>
              <a:rPr lang="en-US" sz="1400" b="1"/>
              <a:t>Certain structures, </a:t>
            </a:r>
          </a:p>
          <a:p>
            <a:pPr>
              <a:spcBef>
                <a:spcPct val="50000"/>
              </a:spcBef>
            </a:pPr>
            <a:r>
              <a:rPr lang="en-US" sz="1400" b="1"/>
              <a:t>based on topic type</a:t>
            </a:r>
          </a:p>
        </p:txBody>
      </p:sp>
      <p:sp>
        <p:nvSpPr>
          <p:cNvPr id="53283" name="Text Box 106"/>
          <p:cNvSpPr txBox="1">
            <a:spLocks noChangeArrowheads="1"/>
          </p:cNvSpPr>
          <p:nvPr/>
        </p:nvSpPr>
        <p:spPr bwMode="auto">
          <a:xfrm>
            <a:off x="5614988" y="4605338"/>
            <a:ext cx="1381125" cy="1049337"/>
          </a:xfrm>
          <a:prstGeom prst="rect">
            <a:avLst/>
          </a:prstGeom>
          <a:noFill/>
          <a:ln w="12700" algn="ctr">
            <a:noFill/>
            <a:miter lim="800000"/>
            <a:headEnd/>
            <a:tailEnd/>
          </a:ln>
        </p:spPr>
        <p:txBody>
          <a:bodyPr>
            <a:spAutoFit/>
          </a:bodyPr>
          <a:lstStyle/>
          <a:p>
            <a:pPr>
              <a:spcBef>
                <a:spcPct val="50000"/>
              </a:spcBef>
            </a:pPr>
            <a:r>
              <a:rPr lang="en-US" sz="1400" b="1"/>
              <a:t>Certain structures,</a:t>
            </a:r>
          </a:p>
          <a:p>
            <a:pPr>
              <a:spcBef>
                <a:spcPct val="50000"/>
              </a:spcBef>
            </a:pPr>
            <a:r>
              <a:rPr lang="en-US" sz="1400" b="1"/>
              <a:t>based on topic type</a:t>
            </a:r>
          </a:p>
        </p:txBody>
      </p:sp>
      <p:sp>
        <p:nvSpPr>
          <p:cNvPr id="53284" name="Text Box 107"/>
          <p:cNvSpPr txBox="1">
            <a:spLocks noChangeArrowheads="1"/>
          </p:cNvSpPr>
          <p:nvPr/>
        </p:nvSpPr>
        <p:spPr bwMode="auto">
          <a:xfrm>
            <a:off x="5575300" y="3678238"/>
            <a:ext cx="1381125" cy="623887"/>
          </a:xfrm>
          <a:prstGeom prst="rect">
            <a:avLst/>
          </a:prstGeom>
          <a:noFill/>
          <a:ln w="12700" algn="ctr">
            <a:noFill/>
            <a:miter lim="800000"/>
            <a:headEnd/>
            <a:tailEnd/>
          </a:ln>
        </p:spPr>
        <p:txBody>
          <a:bodyPr>
            <a:spAutoFit/>
          </a:bodyPr>
          <a:lstStyle/>
          <a:p>
            <a:pPr>
              <a:spcBef>
                <a:spcPct val="50000"/>
              </a:spcBef>
            </a:pPr>
            <a:r>
              <a:rPr lang="en-US" sz="1400" b="1"/>
              <a:t>Paragraph</a:t>
            </a:r>
          </a:p>
          <a:p>
            <a:pPr>
              <a:spcBef>
                <a:spcPct val="50000"/>
              </a:spcBef>
            </a:pPr>
            <a:r>
              <a:rPr lang="en-US" sz="1400" b="1"/>
              <a:t> of context</a:t>
            </a:r>
          </a:p>
        </p:txBody>
      </p:sp>
      <p:sp>
        <p:nvSpPr>
          <p:cNvPr id="53285" name="Text Box 108"/>
          <p:cNvSpPr txBox="1">
            <a:spLocks noChangeArrowheads="1"/>
          </p:cNvSpPr>
          <p:nvPr/>
        </p:nvSpPr>
        <p:spPr bwMode="auto">
          <a:xfrm>
            <a:off x="5580063" y="3284538"/>
            <a:ext cx="1376362" cy="304800"/>
          </a:xfrm>
          <a:prstGeom prst="rect">
            <a:avLst/>
          </a:prstGeom>
          <a:noFill/>
          <a:ln w="12700" algn="ctr">
            <a:noFill/>
            <a:miter lim="800000"/>
            <a:headEnd/>
            <a:tailEnd/>
          </a:ln>
        </p:spPr>
        <p:txBody>
          <a:bodyPr>
            <a:spAutoFit/>
          </a:bodyPr>
          <a:lstStyle/>
          <a:p>
            <a:pPr>
              <a:spcBef>
                <a:spcPct val="50000"/>
              </a:spcBef>
            </a:pPr>
            <a:r>
              <a:rPr lang="en-US" sz="1400" b="1"/>
              <a:t>Title</a:t>
            </a:r>
          </a:p>
        </p:txBody>
      </p:sp>
      <p:sp>
        <p:nvSpPr>
          <p:cNvPr id="53286" name="Line 109"/>
          <p:cNvSpPr>
            <a:spLocks noChangeShapeType="1"/>
          </p:cNvSpPr>
          <p:nvPr/>
        </p:nvSpPr>
        <p:spPr bwMode="auto">
          <a:xfrm flipH="1">
            <a:off x="2212975" y="343693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87" name="Line 110"/>
          <p:cNvSpPr>
            <a:spLocks noChangeShapeType="1"/>
          </p:cNvSpPr>
          <p:nvPr/>
        </p:nvSpPr>
        <p:spPr bwMode="auto">
          <a:xfrm flipH="1">
            <a:off x="1955800" y="3998913"/>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88" name="Line 111"/>
          <p:cNvSpPr>
            <a:spLocks noChangeShapeType="1"/>
          </p:cNvSpPr>
          <p:nvPr/>
        </p:nvSpPr>
        <p:spPr bwMode="auto">
          <a:xfrm flipH="1">
            <a:off x="1955800" y="5149850"/>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89" name="Line 112"/>
          <p:cNvSpPr>
            <a:spLocks noChangeShapeType="1"/>
          </p:cNvSpPr>
          <p:nvPr/>
        </p:nvSpPr>
        <p:spPr bwMode="auto">
          <a:xfrm>
            <a:off x="3203575" y="343693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0" name="Line 113"/>
          <p:cNvSpPr>
            <a:spLocks noChangeShapeType="1"/>
          </p:cNvSpPr>
          <p:nvPr/>
        </p:nvSpPr>
        <p:spPr bwMode="auto">
          <a:xfrm flipH="1">
            <a:off x="5580063" y="343693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1" name="Line 114"/>
          <p:cNvSpPr>
            <a:spLocks noChangeShapeType="1"/>
          </p:cNvSpPr>
          <p:nvPr/>
        </p:nvSpPr>
        <p:spPr bwMode="auto">
          <a:xfrm>
            <a:off x="6545263" y="344963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2" name="Line 115"/>
          <p:cNvSpPr>
            <a:spLocks noChangeShapeType="1"/>
          </p:cNvSpPr>
          <p:nvPr/>
        </p:nvSpPr>
        <p:spPr bwMode="auto">
          <a:xfrm flipH="1">
            <a:off x="5276850" y="3998913"/>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3" name="Line 116"/>
          <p:cNvSpPr>
            <a:spLocks noChangeShapeType="1"/>
          </p:cNvSpPr>
          <p:nvPr/>
        </p:nvSpPr>
        <p:spPr bwMode="auto">
          <a:xfrm flipH="1">
            <a:off x="5276850" y="516413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4" name="Line 119"/>
          <p:cNvSpPr>
            <a:spLocks noChangeShapeType="1"/>
          </p:cNvSpPr>
          <p:nvPr/>
        </p:nvSpPr>
        <p:spPr bwMode="auto">
          <a:xfrm>
            <a:off x="6661150" y="3997325"/>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5" name="Line 120"/>
          <p:cNvSpPr>
            <a:spLocks noChangeShapeType="1"/>
          </p:cNvSpPr>
          <p:nvPr/>
        </p:nvSpPr>
        <p:spPr bwMode="auto">
          <a:xfrm>
            <a:off x="6775450" y="5170488"/>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6" name="Line 121"/>
          <p:cNvSpPr>
            <a:spLocks noChangeShapeType="1"/>
          </p:cNvSpPr>
          <p:nvPr/>
        </p:nvSpPr>
        <p:spPr bwMode="auto">
          <a:xfrm>
            <a:off x="3313113" y="3997325"/>
            <a:ext cx="441325" cy="0"/>
          </a:xfrm>
          <a:prstGeom prst="line">
            <a:avLst/>
          </a:prstGeom>
          <a:noFill/>
          <a:ln w="76200">
            <a:solidFill>
              <a:srgbClr val="FF0000"/>
            </a:solidFill>
            <a:round/>
            <a:headEnd/>
            <a:tailEnd type="triangle" w="med" len="med"/>
          </a:ln>
        </p:spPr>
        <p:txBody>
          <a:bodyPr anchor="ctr"/>
          <a:lstStyle/>
          <a:p>
            <a:endParaRPr lang="en-US"/>
          </a:p>
        </p:txBody>
      </p:sp>
      <p:sp>
        <p:nvSpPr>
          <p:cNvPr id="53297" name="Line 123"/>
          <p:cNvSpPr>
            <a:spLocks noChangeShapeType="1"/>
          </p:cNvSpPr>
          <p:nvPr/>
        </p:nvSpPr>
        <p:spPr bwMode="auto">
          <a:xfrm>
            <a:off x="3313113" y="5151438"/>
            <a:ext cx="441325" cy="0"/>
          </a:xfrm>
          <a:prstGeom prst="line">
            <a:avLst/>
          </a:prstGeom>
          <a:noFill/>
          <a:ln w="76200">
            <a:solidFill>
              <a:srgbClr val="FF0000"/>
            </a:solidFill>
            <a:round/>
            <a:headEnd/>
            <a:tailEnd type="triangle" w="med" len="med"/>
          </a:ln>
        </p:spPr>
        <p:txBody>
          <a:bodyPr anchor="ct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About the process topic</a:t>
            </a:r>
          </a:p>
        </p:txBody>
      </p:sp>
      <p:sp>
        <p:nvSpPr>
          <p:cNvPr id="54275" name="Rectangle 3"/>
          <p:cNvSpPr>
            <a:spLocks noGrp="1" noChangeArrowheads="1"/>
          </p:cNvSpPr>
          <p:nvPr>
            <p:ph type="body" idx="1"/>
          </p:nvPr>
        </p:nvSpPr>
        <p:spPr>
          <a:xfrm>
            <a:off x="142875" y="1300163"/>
            <a:ext cx="8766175" cy="5303837"/>
          </a:xfrm>
        </p:spPr>
        <p:txBody>
          <a:bodyPr/>
          <a:lstStyle/>
          <a:p>
            <a:r>
              <a:rPr lang="en-US" smtClean="0"/>
              <a:t>Describes at a high level the process users need to follow to achieve their goal</a:t>
            </a:r>
          </a:p>
          <a:p>
            <a:pPr lvl="1"/>
            <a:r>
              <a:rPr lang="en-US" smtClean="0"/>
              <a:t>Stages and descriptions</a:t>
            </a:r>
          </a:p>
          <a:p>
            <a:pPr lvl="1"/>
            <a:r>
              <a:rPr lang="en-US" smtClean="0"/>
              <a:t>Causes and effects</a:t>
            </a:r>
          </a:p>
          <a:p>
            <a:r>
              <a:rPr lang="en-US" smtClean="0"/>
              <a:t>Outlines phases and ties together tasks, but in itself is not a task with the detailed information for all steps</a:t>
            </a:r>
          </a:p>
          <a:p>
            <a:r>
              <a:rPr lang="en-US" smtClean="0"/>
              <a:t>Provides context for the reader. Readers understand why they would do each task and when to do the task.</a:t>
            </a:r>
          </a:p>
          <a:p>
            <a:r>
              <a:rPr lang="en-US" smtClean="0"/>
              <a:t>Serves as a navigational tool, via cross-references, to the task topics and other topics with more detailed information</a:t>
            </a:r>
          </a:p>
          <a:p>
            <a:pPr>
              <a:buFontTx/>
              <a:buNone/>
            </a:pPr>
            <a:endParaRPr lang="en-US" smtClean="0"/>
          </a:p>
        </p:txBody>
      </p:sp>
      <p:sp>
        <p:nvSpPr>
          <p:cNvPr id="4" name="Slide Number Placeholder 3"/>
          <p:cNvSpPr>
            <a:spLocks noGrp="1"/>
          </p:cNvSpPr>
          <p:nvPr>
            <p:ph type="sldNum" sz="quarter" idx="11"/>
          </p:nvPr>
        </p:nvSpPr>
        <p:spPr/>
        <p:txBody>
          <a:bodyPr/>
          <a:lstStyle/>
          <a:p>
            <a:pPr>
              <a:defRPr/>
            </a:pPr>
            <a:fld id="{73EF3E5A-8CAA-4E83-986B-B3BC813B457B}"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About the process topic (cont.)</a:t>
            </a:r>
          </a:p>
        </p:txBody>
      </p:sp>
      <p:sp>
        <p:nvSpPr>
          <p:cNvPr id="55299" name="Rectangle 3"/>
          <p:cNvSpPr>
            <a:spLocks noGrp="1" noChangeArrowheads="1"/>
          </p:cNvSpPr>
          <p:nvPr>
            <p:ph type="body" idx="1"/>
          </p:nvPr>
        </p:nvSpPr>
        <p:spPr/>
        <p:txBody>
          <a:bodyPr/>
          <a:lstStyle/>
          <a:p>
            <a:r>
              <a:rPr lang="en-US" smtClean="0"/>
              <a:t>Answers the following user questions:</a:t>
            </a:r>
          </a:p>
          <a:p>
            <a:pPr lvl="1"/>
            <a:r>
              <a:rPr lang="en-US" smtClean="0"/>
              <a:t>How can I reach my goal? </a:t>
            </a:r>
          </a:p>
          <a:p>
            <a:pPr lvl="1"/>
            <a:r>
              <a:rPr lang="en-US" smtClean="0"/>
              <a:t>What do I need to do and when? </a:t>
            </a:r>
          </a:p>
          <a:p>
            <a:pPr lvl="1"/>
            <a:r>
              <a:rPr lang="en-US" smtClean="0"/>
              <a:t>Why is this process the recommended process? </a:t>
            </a:r>
          </a:p>
          <a:p>
            <a:pPr lvl="1"/>
            <a:r>
              <a:rPr lang="en-US" smtClean="0"/>
              <a:t>How does this process relate to or affect other processes? </a:t>
            </a:r>
          </a:p>
          <a:p>
            <a:pPr lvl="1"/>
            <a:r>
              <a:rPr lang="en-US" smtClean="0"/>
              <a:t>What does the final outcome look like? </a:t>
            </a:r>
          </a:p>
          <a:p>
            <a:pPr lvl="1"/>
            <a:r>
              <a:rPr lang="en-US" smtClean="0"/>
              <a:t>What are the consequences?</a:t>
            </a:r>
          </a:p>
          <a:p>
            <a:endParaRPr lang="en-US" smtClean="0"/>
          </a:p>
        </p:txBody>
      </p:sp>
      <p:sp>
        <p:nvSpPr>
          <p:cNvPr id="4" name="Slide Number Placeholder 3"/>
          <p:cNvSpPr>
            <a:spLocks noGrp="1"/>
          </p:cNvSpPr>
          <p:nvPr>
            <p:ph type="sldNum" sz="quarter" idx="11"/>
          </p:nvPr>
        </p:nvSpPr>
        <p:spPr/>
        <p:txBody>
          <a:bodyPr/>
          <a:lstStyle/>
          <a:p>
            <a:pPr>
              <a:defRPr/>
            </a:pPr>
            <a:fld id="{FD0AAF50-ADA7-4664-A0E4-E1E7304DC91B}"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Process topic model</a:t>
            </a:r>
          </a:p>
        </p:txBody>
      </p:sp>
      <p:sp>
        <p:nvSpPr>
          <p:cNvPr id="56323" name="Rectangle 3"/>
          <p:cNvSpPr>
            <a:spLocks noGrp="1" noChangeArrowheads="1"/>
          </p:cNvSpPr>
          <p:nvPr>
            <p:ph type="body" idx="1"/>
          </p:nvPr>
        </p:nvSpPr>
        <p:spPr>
          <a:xfrm>
            <a:off x="142875" y="1300163"/>
            <a:ext cx="8766175" cy="5303837"/>
          </a:xfrm>
        </p:spPr>
        <p:txBody>
          <a:bodyPr/>
          <a:lstStyle/>
          <a:p>
            <a:pPr>
              <a:lnSpc>
                <a:spcPct val="85000"/>
              </a:lnSpc>
            </a:pPr>
            <a:r>
              <a:rPr lang="en-US" sz="2000" smtClean="0"/>
              <a:t>Process topics contain the following:</a:t>
            </a:r>
          </a:p>
          <a:p>
            <a:pPr lvl="1">
              <a:lnSpc>
                <a:spcPct val="85000"/>
              </a:lnSpc>
            </a:pPr>
            <a:r>
              <a:rPr lang="en-US" sz="1800" smtClean="0"/>
              <a:t>Introductory text to provide context for the process (typically paras) </a:t>
            </a:r>
          </a:p>
          <a:p>
            <a:pPr lvl="1">
              <a:lnSpc>
                <a:spcPct val="85000"/>
              </a:lnSpc>
            </a:pPr>
            <a:r>
              <a:rPr lang="en-US" sz="1800" smtClean="0"/>
              <a:t>Table (required; use &lt;table&gt;; can be 2 or 3 columns)</a:t>
            </a:r>
          </a:p>
          <a:p>
            <a:pPr lvl="2">
              <a:lnSpc>
                <a:spcPct val="85000"/>
              </a:lnSpc>
            </a:pPr>
            <a:r>
              <a:rPr lang="en-US" sz="1400" smtClean="0"/>
              <a:t>Lists the stages/descriptions, causes/effects</a:t>
            </a:r>
          </a:p>
          <a:p>
            <a:pPr lvl="2">
              <a:lnSpc>
                <a:spcPct val="85000"/>
              </a:lnSpc>
            </a:pPr>
            <a:r>
              <a:rPr lang="en-US" sz="1400" smtClean="0"/>
              <a:t>Includes cross-references to topics that cover the concepts and tasks involved</a:t>
            </a:r>
          </a:p>
          <a:p>
            <a:pPr lvl="2">
              <a:lnSpc>
                <a:spcPct val="85000"/>
              </a:lnSpc>
            </a:pPr>
            <a:r>
              <a:rPr lang="en-US" sz="1400" smtClean="0"/>
              <a:t>If all tasks/phases are required or must be done in a particular order, use 3-column table and use the first column to number the tasks/phases</a:t>
            </a:r>
          </a:p>
          <a:p>
            <a:pPr lvl="1">
              <a:lnSpc>
                <a:spcPct val="85000"/>
              </a:lnSpc>
            </a:pPr>
            <a:r>
              <a:rPr lang="en-US" sz="1800" smtClean="0"/>
              <a:t>Flowchart (optional)</a:t>
            </a:r>
          </a:p>
          <a:p>
            <a:pPr lvl="2">
              <a:lnSpc>
                <a:spcPct val="85000"/>
              </a:lnSpc>
            </a:pPr>
            <a:r>
              <a:rPr lang="en-US" sz="1400" smtClean="0"/>
              <a:t>Used for cyclical or branching processes</a:t>
            </a:r>
          </a:p>
          <a:p>
            <a:pPr lvl="2">
              <a:lnSpc>
                <a:spcPct val="85000"/>
              </a:lnSpc>
            </a:pPr>
            <a:r>
              <a:rPr lang="en-US" sz="1400" smtClean="0"/>
              <a:t>Shows step-by-step progression through a procedure or system, especially using connecting lines and a set of conventional symbols</a:t>
            </a:r>
          </a:p>
          <a:p>
            <a:pPr lvl="2">
              <a:lnSpc>
                <a:spcPct val="85000"/>
              </a:lnSpc>
            </a:pPr>
            <a:r>
              <a:rPr lang="en-US" sz="1400" smtClean="0"/>
              <a:t>A flowchart will always be accompanied by a table in a process topic, for explanation and xrefs to related topics  </a:t>
            </a:r>
          </a:p>
          <a:p>
            <a:pPr lvl="1">
              <a:lnSpc>
                <a:spcPct val="85000"/>
              </a:lnSpc>
            </a:pPr>
            <a:r>
              <a:rPr lang="en-US" sz="1800" smtClean="0"/>
              <a:t>Cross-references to related topics</a:t>
            </a:r>
          </a:p>
          <a:p>
            <a:pPr lvl="2">
              <a:lnSpc>
                <a:spcPct val="85000"/>
              </a:lnSpc>
            </a:pPr>
            <a:r>
              <a:rPr lang="en-US" sz="1400" smtClean="0"/>
              <a:t>Most cross-references are inline in table rows; they point to the other topics that are part of the process</a:t>
            </a:r>
          </a:p>
          <a:p>
            <a:pPr lvl="2">
              <a:lnSpc>
                <a:spcPct val="85000"/>
              </a:lnSpc>
            </a:pPr>
            <a:r>
              <a:rPr lang="en-US" sz="1400" smtClean="0"/>
              <a:t>Can also have standalone cross-references (outside of table) that point to related concept topics</a:t>
            </a:r>
          </a:p>
          <a:p>
            <a:pPr>
              <a:lnSpc>
                <a:spcPct val="85000"/>
              </a:lnSpc>
            </a:pPr>
            <a:r>
              <a:rPr lang="en-US" sz="2000" smtClean="0"/>
              <a:t>Process topics never contain procedures, screenshots, or reference information</a:t>
            </a:r>
          </a:p>
        </p:txBody>
      </p:sp>
      <p:sp>
        <p:nvSpPr>
          <p:cNvPr id="4" name="Slide Number Placeholder 3"/>
          <p:cNvSpPr>
            <a:spLocks noGrp="1"/>
          </p:cNvSpPr>
          <p:nvPr>
            <p:ph type="sldNum" sz="quarter" idx="11"/>
          </p:nvPr>
        </p:nvSpPr>
        <p:spPr/>
        <p:txBody>
          <a:bodyPr/>
          <a:lstStyle/>
          <a:p>
            <a:pPr>
              <a:defRPr/>
            </a:pPr>
            <a:fld id="{DE5F0554-97D5-4528-9916-326694C0FDFB}"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Sample process topic table</a:t>
            </a:r>
          </a:p>
        </p:txBody>
      </p:sp>
      <p:pic>
        <p:nvPicPr>
          <p:cNvPr id="58371" name="Picture 4" descr="Process_topic"/>
          <p:cNvPicPr>
            <a:picLocks noChangeAspect="1" noChangeArrowheads="1"/>
          </p:cNvPicPr>
          <p:nvPr/>
        </p:nvPicPr>
        <p:blipFill>
          <a:blip r:embed="rId3"/>
          <a:srcRect/>
          <a:stretch>
            <a:fillRect/>
          </a:stretch>
        </p:blipFill>
        <p:spPr bwMode="auto">
          <a:xfrm>
            <a:off x="1541463" y="1328738"/>
            <a:ext cx="5929312" cy="5024437"/>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C1BD27AD-2DC3-4E47-850D-6BD30B85D80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Cross-referencing to and from process topics</a:t>
            </a:r>
          </a:p>
        </p:txBody>
      </p:sp>
      <p:pic>
        <p:nvPicPr>
          <p:cNvPr id="59395" name="Picture 4" descr="Process_topic_xrefs"/>
          <p:cNvPicPr>
            <a:picLocks noChangeAspect="1" noChangeArrowheads="1"/>
          </p:cNvPicPr>
          <p:nvPr/>
        </p:nvPicPr>
        <p:blipFill>
          <a:blip r:embed="rId3"/>
          <a:srcRect/>
          <a:stretch>
            <a:fillRect/>
          </a:stretch>
        </p:blipFill>
        <p:spPr bwMode="auto">
          <a:xfrm>
            <a:off x="2824163" y="1533525"/>
            <a:ext cx="3495675" cy="479107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B477168A-7F85-4230-9C33-F40AAA4F1EB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Web 2.0 and structure 2.0</a:t>
            </a:r>
          </a:p>
        </p:txBody>
      </p:sp>
      <p:sp>
        <p:nvSpPr>
          <p:cNvPr id="3" name="Content Placeholder 2"/>
          <p:cNvSpPr>
            <a:spLocks noGrp="1"/>
          </p:cNvSpPr>
          <p:nvPr>
            <p:ph idx="1"/>
          </p:nvPr>
        </p:nvSpPr>
        <p:spPr/>
        <p:txBody>
          <a:bodyPr/>
          <a:lstStyle/>
          <a:p>
            <a:r>
              <a:rPr lang="en-US" smtClean="0"/>
              <a:t>Web 2.0 changed our customers</a:t>
            </a:r>
          </a:p>
          <a:p>
            <a:r>
              <a:rPr lang="en-US" smtClean="0"/>
              <a:t>They expect immediate answers</a:t>
            </a:r>
          </a:p>
          <a:p>
            <a:r>
              <a:rPr lang="en-US" smtClean="0"/>
              <a:t>They use web search to get them</a:t>
            </a:r>
          </a:p>
          <a:p>
            <a:endParaRPr lang="en-US" smtClean="0"/>
          </a:p>
          <a:p>
            <a:endParaRPr lang="en-US" smtClean="0"/>
          </a:p>
          <a:p>
            <a:endParaRPr lang="en-US" smtClean="0"/>
          </a:p>
          <a:p>
            <a:r>
              <a:rPr lang="en-US" smtClean="0"/>
              <a:t>Our hidden answers have no value</a:t>
            </a:r>
          </a:p>
          <a:p>
            <a:r>
              <a:rPr lang="en-US" smtClean="0"/>
              <a:t>We must restructure content into topics</a:t>
            </a:r>
          </a:p>
          <a:p>
            <a:r>
              <a:rPr lang="en-US" smtClean="0"/>
              <a:t>We must restructure our delivery paths</a:t>
            </a:r>
          </a:p>
        </p:txBody>
      </p:sp>
      <p:sp>
        <p:nvSpPr>
          <p:cNvPr id="4" name="Slide Number Placeholder 3"/>
          <p:cNvSpPr>
            <a:spLocks noGrp="1"/>
          </p:cNvSpPr>
          <p:nvPr>
            <p:ph type="sldNum" sz="quarter" idx="11"/>
          </p:nvPr>
        </p:nvSpPr>
        <p:spPr/>
        <p:txBody>
          <a:bodyPr/>
          <a:lstStyle/>
          <a:p>
            <a:pPr>
              <a:defRPr/>
            </a:pPr>
            <a:fld id="{851CA4AD-AE9C-439B-98DF-048CE96C3AE3}" type="slidenum">
              <a:rPr lang="en-US" smtClean="0"/>
              <a:pPr>
                <a:defRPr/>
              </a:pPr>
              <a:t>4</a:t>
            </a:fld>
            <a:endParaRPr lang="en-US"/>
          </a:p>
        </p:txBody>
      </p:sp>
      <p:pic>
        <p:nvPicPr>
          <p:cNvPr id="300035" name="Picture 3"/>
          <p:cNvPicPr>
            <a:picLocks noChangeAspect="1" noChangeArrowheads="1"/>
          </p:cNvPicPr>
          <p:nvPr/>
        </p:nvPicPr>
        <p:blipFill>
          <a:blip r:embed="rId3"/>
          <a:srcRect/>
          <a:stretch>
            <a:fillRect/>
          </a:stretch>
        </p:blipFill>
        <p:spPr bwMode="auto">
          <a:xfrm>
            <a:off x="5410200" y="1300163"/>
            <a:ext cx="2540000" cy="1701800"/>
          </a:xfrm>
          <a:prstGeom prst="rect">
            <a:avLst/>
          </a:prstGeom>
          <a:noFill/>
          <a:ln w="9525">
            <a:noFill/>
            <a:miter lim="800000"/>
            <a:headEnd/>
            <a:tailEnd/>
          </a:ln>
        </p:spPr>
      </p:pic>
      <p:pic>
        <p:nvPicPr>
          <p:cNvPr id="300036" name="Picture 4"/>
          <p:cNvPicPr>
            <a:picLocks noChangeAspect="1" noChangeArrowheads="1"/>
          </p:cNvPicPr>
          <p:nvPr/>
        </p:nvPicPr>
        <p:blipFill>
          <a:blip r:embed="rId4"/>
          <a:srcRect/>
          <a:stretch>
            <a:fillRect/>
          </a:stretch>
        </p:blipFill>
        <p:spPr bwMode="auto">
          <a:xfrm>
            <a:off x="6134100" y="3859213"/>
            <a:ext cx="2352675" cy="2132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00035"/>
                                        </p:tgtEl>
                                        <p:attrNameLst>
                                          <p:attrName>style.visibility</p:attrName>
                                        </p:attrNameLst>
                                      </p:cBhvr>
                                      <p:to>
                                        <p:strVal val="visible"/>
                                      </p:to>
                                    </p:set>
                                    <p:anim calcmode="lin" valueType="num">
                                      <p:cBhvr additive="base">
                                        <p:cTn id="11" dur="500" fill="hold"/>
                                        <p:tgtEl>
                                          <p:spTgt spid="300035"/>
                                        </p:tgtEl>
                                        <p:attrNameLst>
                                          <p:attrName>ppt_x</p:attrName>
                                        </p:attrNameLst>
                                      </p:cBhvr>
                                      <p:tavLst>
                                        <p:tav tm="0">
                                          <p:val>
                                            <p:strVal val="1+#ppt_w/2"/>
                                          </p:val>
                                        </p:tav>
                                        <p:tav tm="100000">
                                          <p:val>
                                            <p:strVal val="#ppt_x"/>
                                          </p:val>
                                        </p:tav>
                                      </p:tavLst>
                                    </p:anim>
                                    <p:anim calcmode="lin" valueType="num">
                                      <p:cBhvr additive="base">
                                        <p:cTn id="12" dur="500" fill="hold"/>
                                        <p:tgtEl>
                                          <p:spTgt spid="30003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0036"/>
                                        </p:tgtEl>
                                        <p:attrNameLst>
                                          <p:attrName>style.visibility</p:attrName>
                                        </p:attrNameLst>
                                      </p:cBhvr>
                                      <p:to>
                                        <p:strVal val="visible"/>
                                      </p:to>
                                    </p:set>
                                    <p:anim calcmode="lin" valueType="num">
                                      <p:cBhvr additive="base">
                                        <p:cTn id="29" dur="500" fill="hold"/>
                                        <p:tgtEl>
                                          <p:spTgt spid="300036"/>
                                        </p:tgtEl>
                                        <p:attrNameLst>
                                          <p:attrName>ppt_x</p:attrName>
                                        </p:attrNameLst>
                                      </p:cBhvr>
                                      <p:tavLst>
                                        <p:tav tm="0">
                                          <p:val>
                                            <p:strVal val="#ppt_x"/>
                                          </p:val>
                                        </p:tav>
                                        <p:tav tm="100000">
                                          <p:val>
                                            <p:strVal val="#ppt_x"/>
                                          </p:val>
                                        </p:tav>
                                      </p:tavLst>
                                    </p:anim>
                                    <p:anim calcmode="lin" valueType="num">
                                      <p:cBhvr additive="base">
                                        <p:cTn id="30" dur="500" fill="hold"/>
                                        <p:tgtEl>
                                          <p:spTgt spid="3000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Components of a process topic table</a:t>
            </a:r>
          </a:p>
        </p:txBody>
      </p:sp>
      <p:pic>
        <p:nvPicPr>
          <p:cNvPr id="57347" name="Picture 4" descr="Process_table"/>
          <p:cNvPicPr>
            <a:picLocks noChangeAspect="1" noChangeArrowheads="1"/>
          </p:cNvPicPr>
          <p:nvPr/>
        </p:nvPicPr>
        <p:blipFill>
          <a:blip r:embed="rId3"/>
          <a:srcRect/>
          <a:stretch>
            <a:fillRect/>
          </a:stretch>
        </p:blipFill>
        <p:spPr bwMode="auto">
          <a:xfrm>
            <a:off x="476250" y="1703388"/>
            <a:ext cx="8131175" cy="1835150"/>
          </a:xfrm>
          <a:prstGeom prst="rect">
            <a:avLst/>
          </a:prstGeom>
          <a:noFill/>
          <a:ln w="9525">
            <a:noFill/>
            <a:miter lim="800000"/>
            <a:headEnd/>
            <a:tailEnd/>
          </a:ln>
        </p:spPr>
      </p:pic>
      <p:sp>
        <p:nvSpPr>
          <p:cNvPr id="57348" name="Text Box 7"/>
          <p:cNvSpPr txBox="1">
            <a:spLocks noChangeArrowheads="1"/>
          </p:cNvSpPr>
          <p:nvPr/>
        </p:nvSpPr>
        <p:spPr bwMode="auto">
          <a:xfrm>
            <a:off x="476250" y="5362575"/>
            <a:ext cx="4152900" cy="1328738"/>
          </a:xfrm>
          <a:prstGeom prst="rect">
            <a:avLst/>
          </a:prstGeom>
          <a:noFill/>
          <a:ln w="12700" algn="ctr">
            <a:noFill/>
            <a:miter lim="800000"/>
            <a:headEnd/>
            <a:tailEnd/>
          </a:ln>
        </p:spPr>
        <p:txBody>
          <a:bodyPr>
            <a:spAutoFit/>
          </a:bodyPr>
          <a:lstStyle/>
          <a:p>
            <a:pPr algn="l">
              <a:spcBef>
                <a:spcPct val="50000"/>
              </a:spcBef>
            </a:pPr>
            <a:r>
              <a:rPr lang="en-US" sz="1800" b="1"/>
              <a:t>Step</a:t>
            </a:r>
            <a:r>
              <a:rPr lang="en-US" sz="1800"/>
              <a:t>: </a:t>
            </a:r>
          </a:p>
          <a:p>
            <a:pPr algn="l">
              <a:spcBef>
                <a:spcPct val="50000"/>
              </a:spcBef>
            </a:pPr>
            <a:r>
              <a:rPr lang="en-US" sz="1800"/>
              <a:t>Use the word step or phase before the number.  Numbered lists are reserved for procedures.</a:t>
            </a:r>
          </a:p>
        </p:txBody>
      </p:sp>
      <p:sp>
        <p:nvSpPr>
          <p:cNvPr id="57349" name="Text Box 8"/>
          <p:cNvSpPr txBox="1">
            <a:spLocks noChangeArrowheads="1"/>
          </p:cNvSpPr>
          <p:nvPr/>
        </p:nvSpPr>
        <p:spPr bwMode="auto">
          <a:xfrm>
            <a:off x="1933575" y="4765675"/>
            <a:ext cx="2843213" cy="779463"/>
          </a:xfrm>
          <a:prstGeom prst="rect">
            <a:avLst/>
          </a:prstGeom>
          <a:noFill/>
          <a:ln w="12700" algn="ctr">
            <a:noFill/>
            <a:miter lim="800000"/>
            <a:headEnd/>
            <a:tailEnd/>
          </a:ln>
        </p:spPr>
        <p:txBody>
          <a:bodyPr>
            <a:spAutoFit/>
          </a:bodyPr>
          <a:lstStyle/>
          <a:p>
            <a:pPr algn="l">
              <a:spcBef>
                <a:spcPct val="50000"/>
              </a:spcBef>
            </a:pPr>
            <a:r>
              <a:rPr lang="en-US" sz="1800" b="1"/>
              <a:t>Action</a:t>
            </a:r>
            <a:r>
              <a:rPr lang="en-US" sz="1800"/>
              <a:t>: </a:t>
            </a:r>
          </a:p>
          <a:p>
            <a:pPr algn="l">
              <a:spcBef>
                <a:spcPct val="50000"/>
              </a:spcBef>
            </a:pPr>
            <a:r>
              <a:rPr lang="en-US" sz="1800"/>
              <a:t>Use an imperative phrase</a:t>
            </a:r>
          </a:p>
        </p:txBody>
      </p:sp>
      <p:sp>
        <p:nvSpPr>
          <p:cNvPr id="57350" name="Text Box 9"/>
          <p:cNvSpPr txBox="1">
            <a:spLocks noChangeArrowheads="1"/>
          </p:cNvSpPr>
          <p:nvPr/>
        </p:nvSpPr>
        <p:spPr bwMode="auto">
          <a:xfrm>
            <a:off x="4929188" y="4476750"/>
            <a:ext cx="3552825" cy="779463"/>
          </a:xfrm>
          <a:prstGeom prst="rect">
            <a:avLst/>
          </a:prstGeom>
          <a:noFill/>
          <a:ln w="12700" algn="ctr">
            <a:noFill/>
            <a:miter lim="800000"/>
            <a:headEnd/>
            <a:tailEnd/>
          </a:ln>
        </p:spPr>
        <p:txBody>
          <a:bodyPr>
            <a:spAutoFit/>
          </a:bodyPr>
          <a:lstStyle/>
          <a:p>
            <a:pPr algn="l">
              <a:spcBef>
                <a:spcPct val="50000"/>
              </a:spcBef>
            </a:pPr>
            <a:r>
              <a:rPr lang="en-US" sz="1800" b="1"/>
              <a:t>Description</a:t>
            </a:r>
            <a:r>
              <a:rPr lang="en-US" sz="1800"/>
              <a:t>: </a:t>
            </a:r>
          </a:p>
          <a:p>
            <a:pPr algn="l">
              <a:spcBef>
                <a:spcPct val="50000"/>
              </a:spcBef>
            </a:pPr>
            <a:r>
              <a:rPr lang="en-US" sz="1800"/>
              <a:t>Specifics about the task/concept</a:t>
            </a:r>
            <a:endParaRPr lang="en-US" sz="1800">
              <a:solidFill>
                <a:srgbClr val="FF0000"/>
              </a:solidFill>
            </a:endParaRPr>
          </a:p>
        </p:txBody>
      </p:sp>
      <p:sp>
        <p:nvSpPr>
          <p:cNvPr id="57351" name="AutoShape 10"/>
          <p:cNvSpPr>
            <a:spLocks noChangeArrowheads="1"/>
          </p:cNvSpPr>
          <p:nvPr/>
        </p:nvSpPr>
        <p:spPr bwMode="auto">
          <a:xfrm>
            <a:off x="657225" y="3648075"/>
            <a:ext cx="371475" cy="1514475"/>
          </a:xfrm>
          <a:prstGeom prst="upArrow">
            <a:avLst>
              <a:gd name="adj1" fmla="val 39315"/>
              <a:gd name="adj2" fmla="val 99564"/>
            </a:avLst>
          </a:prstGeom>
          <a:solidFill>
            <a:srgbClr val="678BA8"/>
          </a:solidFill>
          <a:ln w="12700" algn="ctr">
            <a:solidFill>
              <a:schemeClr val="bg2"/>
            </a:solidFill>
            <a:miter lim="800000"/>
            <a:headEnd/>
            <a:tailEnd/>
          </a:ln>
        </p:spPr>
        <p:txBody>
          <a:bodyPr wrap="none" anchor="ctr"/>
          <a:lstStyle/>
          <a:p>
            <a:endParaRPr lang="en-US"/>
          </a:p>
        </p:txBody>
      </p:sp>
      <p:sp>
        <p:nvSpPr>
          <p:cNvPr id="57352" name="AutoShape 11"/>
          <p:cNvSpPr>
            <a:spLocks noChangeArrowheads="1"/>
          </p:cNvSpPr>
          <p:nvPr/>
        </p:nvSpPr>
        <p:spPr bwMode="auto">
          <a:xfrm>
            <a:off x="2120900" y="3648075"/>
            <a:ext cx="371475" cy="1117600"/>
          </a:xfrm>
          <a:prstGeom prst="upArrow">
            <a:avLst>
              <a:gd name="adj1" fmla="val 39315"/>
              <a:gd name="adj2" fmla="val 99143"/>
            </a:avLst>
          </a:prstGeom>
          <a:solidFill>
            <a:srgbClr val="678BA8"/>
          </a:solidFill>
          <a:ln w="12700" algn="ctr">
            <a:solidFill>
              <a:schemeClr val="bg2"/>
            </a:solidFill>
            <a:miter lim="800000"/>
            <a:headEnd/>
            <a:tailEnd/>
          </a:ln>
        </p:spPr>
        <p:txBody>
          <a:bodyPr wrap="none" anchor="ctr"/>
          <a:lstStyle/>
          <a:p>
            <a:endParaRPr lang="en-US"/>
          </a:p>
        </p:txBody>
      </p:sp>
      <p:sp>
        <p:nvSpPr>
          <p:cNvPr id="57353" name="AutoShape 12"/>
          <p:cNvSpPr>
            <a:spLocks noChangeArrowheads="1"/>
          </p:cNvSpPr>
          <p:nvPr/>
        </p:nvSpPr>
        <p:spPr bwMode="auto">
          <a:xfrm>
            <a:off x="5121275" y="3648075"/>
            <a:ext cx="371475" cy="828675"/>
          </a:xfrm>
          <a:prstGeom prst="upArrow">
            <a:avLst>
              <a:gd name="adj1" fmla="val 39315"/>
              <a:gd name="adj2" fmla="val 97865"/>
            </a:avLst>
          </a:prstGeom>
          <a:solidFill>
            <a:srgbClr val="678BA8"/>
          </a:solidFill>
          <a:ln w="12700" algn="ctr">
            <a:solidFill>
              <a:schemeClr val="bg2"/>
            </a:solidFill>
            <a:miter lim="800000"/>
            <a:headEnd/>
            <a:tailEnd/>
          </a:ln>
        </p:spPr>
        <p:txBody>
          <a:bodyPr wrap="none" anchor="ctr"/>
          <a:lstStyle/>
          <a:p>
            <a:endParaRPr lang="en-US"/>
          </a:p>
        </p:txBody>
      </p:sp>
      <p:sp>
        <p:nvSpPr>
          <p:cNvPr id="10" name="Slide Number Placeholder 9"/>
          <p:cNvSpPr>
            <a:spLocks noGrp="1"/>
          </p:cNvSpPr>
          <p:nvPr>
            <p:ph type="sldNum" sz="quarter" idx="11"/>
          </p:nvPr>
        </p:nvSpPr>
        <p:spPr/>
        <p:txBody>
          <a:bodyPr/>
          <a:lstStyle/>
          <a:p>
            <a:pPr>
              <a:defRPr/>
            </a:pPr>
            <a:fld id="{EC75336A-5256-43C9-9474-C76D1E4F802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Summary of topic type characteristics</a:t>
            </a:r>
          </a:p>
        </p:txBody>
      </p:sp>
      <p:sp>
        <p:nvSpPr>
          <p:cNvPr id="60419" name="Rectangle 3"/>
          <p:cNvSpPr>
            <a:spLocks noGrp="1" noChangeArrowheads="1"/>
          </p:cNvSpPr>
          <p:nvPr>
            <p:ph type="body" idx="1"/>
          </p:nvPr>
        </p:nvSpPr>
        <p:spPr>
          <a:xfrm>
            <a:off x="142875" y="1300163"/>
            <a:ext cx="8766175" cy="5359400"/>
          </a:xfrm>
        </p:spPr>
        <p:txBody>
          <a:bodyPr/>
          <a:lstStyle/>
          <a:p>
            <a:pPr>
              <a:lnSpc>
                <a:spcPct val="75000"/>
              </a:lnSpc>
            </a:pPr>
            <a:r>
              <a:rPr lang="en-US" sz="1600" smtClean="0"/>
              <a:t>Concept topics</a:t>
            </a:r>
          </a:p>
          <a:p>
            <a:pPr lvl="1">
              <a:lnSpc>
                <a:spcPct val="75000"/>
              </a:lnSpc>
            </a:pPr>
            <a:r>
              <a:rPr lang="en-US" sz="1400" smtClean="0"/>
              <a:t>Describe ideas, things, user goals</a:t>
            </a:r>
          </a:p>
          <a:p>
            <a:pPr lvl="1">
              <a:lnSpc>
                <a:spcPct val="75000"/>
              </a:lnSpc>
            </a:pPr>
            <a:r>
              <a:rPr lang="en-US" sz="1400" smtClean="0"/>
              <a:t>Most often read by new users and skipped by experienced users</a:t>
            </a:r>
          </a:p>
          <a:p>
            <a:pPr lvl="1">
              <a:lnSpc>
                <a:spcPct val="75000"/>
              </a:lnSpc>
            </a:pPr>
            <a:r>
              <a:rPr lang="en-US" sz="1400" smtClean="0"/>
              <a:t>More likely to be read while user is not trying to complete a task</a:t>
            </a:r>
          </a:p>
          <a:p>
            <a:pPr lvl="1">
              <a:lnSpc>
                <a:spcPct val="75000"/>
              </a:lnSpc>
            </a:pPr>
            <a:r>
              <a:rPr lang="en-US" sz="1400" smtClean="0"/>
              <a:t>Use paras, lists, and tables as needed; never contain procedures</a:t>
            </a:r>
          </a:p>
          <a:p>
            <a:pPr>
              <a:lnSpc>
                <a:spcPct val="75000"/>
              </a:lnSpc>
            </a:pPr>
            <a:r>
              <a:rPr lang="en-US" sz="1600" smtClean="0"/>
              <a:t>Task topics</a:t>
            </a:r>
          </a:p>
          <a:p>
            <a:pPr lvl="1">
              <a:lnSpc>
                <a:spcPct val="75000"/>
              </a:lnSpc>
            </a:pPr>
            <a:r>
              <a:rPr lang="en-US" sz="1400" smtClean="0"/>
              <a:t>Describe how to do something, step by step, in procedures</a:t>
            </a:r>
          </a:p>
          <a:p>
            <a:pPr lvl="1">
              <a:lnSpc>
                <a:spcPct val="75000"/>
              </a:lnSpc>
            </a:pPr>
            <a:r>
              <a:rPr lang="en-US" sz="1400" smtClean="0"/>
              <a:t>Used by new users to learn how to do something; used by experienced users to refresh their memory of specific steps</a:t>
            </a:r>
          </a:p>
          <a:p>
            <a:pPr lvl="1">
              <a:lnSpc>
                <a:spcPct val="75000"/>
              </a:lnSpc>
            </a:pPr>
            <a:r>
              <a:rPr lang="en-US" sz="1400" smtClean="0"/>
              <a:t>Most likely to be used while user is trying to complete a task</a:t>
            </a:r>
          </a:p>
          <a:p>
            <a:pPr>
              <a:lnSpc>
                <a:spcPct val="75000"/>
              </a:lnSpc>
            </a:pPr>
            <a:r>
              <a:rPr lang="en-US" sz="1600" smtClean="0"/>
              <a:t>Reference topics</a:t>
            </a:r>
          </a:p>
          <a:p>
            <a:pPr lvl="1">
              <a:lnSpc>
                <a:spcPct val="75000"/>
              </a:lnSpc>
            </a:pPr>
            <a:r>
              <a:rPr lang="en-US" sz="1400" smtClean="0"/>
              <a:t>Provide information that is too detailed to remember or rarely used</a:t>
            </a:r>
          </a:p>
          <a:p>
            <a:pPr lvl="1">
              <a:lnSpc>
                <a:spcPct val="75000"/>
              </a:lnSpc>
            </a:pPr>
            <a:r>
              <a:rPr lang="en-US" sz="1400" smtClean="0"/>
              <a:t>Usually in tabular form</a:t>
            </a:r>
          </a:p>
          <a:p>
            <a:pPr lvl="1">
              <a:lnSpc>
                <a:spcPct val="75000"/>
              </a:lnSpc>
            </a:pPr>
            <a:r>
              <a:rPr lang="en-US" sz="1400" smtClean="0"/>
              <a:t>Often used by advanced users who know what to do with the information</a:t>
            </a:r>
          </a:p>
          <a:p>
            <a:pPr lvl="1">
              <a:lnSpc>
                <a:spcPct val="75000"/>
              </a:lnSpc>
            </a:pPr>
            <a:r>
              <a:rPr lang="en-US" sz="1400" smtClean="0"/>
              <a:t>Most likely to be used while user is trying to accomplish task and lack of this detailed info blocks them from completing it</a:t>
            </a:r>
          </a:p>
          <a:p>
            <a:pPr>
              <a:lnSpc>
                <a:spcPct val="75000"/>
              </a:lnSpc>
            </a:pPr>
            <a:r>
              <a:rPr lang="en-US" sz="1600" smtClean="0"/>
              <a:t>Process topics</a:t>
            </a:r>
          </a:p>
          <a:p>
            <a:pPr lvl="1">
              <a:lnSpc>
                <a:spcPct val="75000"/>
              </a:lnSpc>
            </a:pPr>
            <a:r>
              <a:rPr lang="en-US" sz="1400" smtClean="0"/>
              <a:t>Describe high-level processes involving multiple phases or tasks, which are presented in tabular form</a:t>
            </a:r>
          </a:p>
          <a:p>
            <a:pPr lvl="1">
              <a:lnSpc>
                <a:spcPct val="75000"/>
              </a:lnSpc>
            </a:pPr>
            <a:r>
              <a:rPr lang="en-US" sz="1400" smtClean="0"/>
              <a:t>Do not include step-by-step procedures; instead, they include cross-refs to related tasks topics</a:t>
            </a:r>
          </a:p>
          <a:p>
            <a:pPr lvl="1">
              <a:lnSpc>
                <a:spcPct val="75000"/>
              </a:lnSpc>
            </a:pPr>
            <a:r>
              <a:rPr lang="en-US" sz="1400" smtClean="0"/>
              <a:t>Most often read by users before they perform the tasks involved in the process</a:t>
            </a:r>
          </a:p>
          <a:p>
            <a:pPr>
              <a:lnSpc>
                <a:spcPct val="75000"/>
              </a:lnSpc>
            </a:pPr>
            <a:r>
              <a:rPr lang="en-US" sz="1600" smtClean="0"/>
              <a:t>NOTE: All topics should be able to stand alone; always think about viewing a topic in isolation on a Web page. All topics should be adequately cross-referenced.</a:t>
            </a:r>
          </a:p>
          <a:p>
            <a:pPr lvl="1">
              <a:lnSpc>
                <a:spcPct val="75000"/>
              </a:lnSpc>
            </a:pPr>
            <a:endParaRPr lang="en-US" sz="1400" smtClean="0"/>
          </a:p>
        </p:txBody>
      </p:sp>
      <p:sp>
        <p:nvSpPr>
          <p:cNvPr id="4" name="Slide Number Placeholder 3"/>
          <p:cNvSpPr>
            <a:spLocks noGrp="1"/>
          </p:cNvSpPr>
          <p:nvPr>
            <p:ph type="sldNum" sz="quarter" idx="11"/>
          </p:nvPr>
        </p:nvSpPr>
        <p:spPr/>
        <p:txBody>
          <a:bodyPr/>
          <a:lstStyle/>
          <a:p>
            <a:pPr>
              <a:defRPr/>
            </a:pPr>
            <a:fld id="{D56EC10F-CCD0-4301-9008-2898267754F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Quick Quiz: Topic Types</a:t>
            </a:r>
          </a:p>
        </p:txBody>
      </p:sp>
      <p:sp>
        <p:nvSpPr>
          <p:cNvPr id="61443" name="Rectangle 3"/>
          <p:cNvSpPr>
            <a:spLocks noGrp="1" noChangeArrowheads="1"/>
          </p:cNvSpPr>
          <p:nvPr>
            <p:ph type="body" idx="1"/>
          </p:nvPr>
        </p:nvSpPr>
        <p:spPr/>
        <p:txBody>
          <a:bodyPr/>
          <a:lstStyle/>
          <a:p>
            <a:r>
              <a:rPr lang="en-US" smtClean="0"/>
              <a:t>What type of topic should you create for each of the following types of information?</a:t>
            </a:r>
          </a:p>
          <a:p>
            <a:pPr lvl="1"/>
            <a:r>
              <a:rPr lang="en-US" smtClean="0"/>
              <a:t>Log files and their installation paths</a:t>
            </a:r>
          </a:p>
          <a:p>
            <a:pPr lvl="1"/>
            <a:r>
              <a:rPr lang="en-US" smtClean="0"/>
              <a:t>Overview of how product or feature works</a:t>
            </a:r>
          </a:p>
          <a:p>
            <a:pPr lvl="1"/>
            <a:r>
              <a:rPr lang="en-US" smtClean="0"/>
              <a:t>Step by step instructions on how to create a policy</a:t>
            </a:r>
          </a:p>
          <a:p>
            <a:pPr lvl="1"/>
            <a:r>
              <a:rPr lang="en-US" smtClean="0"/>
              <a:t>High-level information about a series of tasks that should be performed in a specific order to successfully configure a database</a:t>
            </a:r>
          </a:p>
          <a:p>
            <a:pPr lvl="1"/>
            <a:r>
              <a:rPr lang="en-US" smtClean="0"/>
              <a:t>Error messages with their descriptions</a:t>
            </a:r>
          </a:p>
          <a:p>
            <a:pPr lvl="1"/>
            <a:r>
              <a:rPr lang="en-US" smtClean="0"/>
              <a:t>Commands and their parameters</a:t>
            </a:r>
          </a:p>
          <a:p>
            <a:pPr lvl="1"/>
            <a:r>
              <a:rPr lang="en-US" smtClean="0"/>
              <a:t>Explanation of what a policy is and how it gets triggered</a:t>
            </a:r>
          </a:p>
          <a:p>
            <a:pPr lvl="1"/>
            <a:endParaRPr lang="en-US" smtClean="0"/>
          </a:p>
        </p:txBody>
      </p:sp>
      <p:sp>
        <p:nvSpPr>
          <p:cNvPr id="4" name="Slide Number Placeholder 3"/>
          <p:cNvSpPr>
            <a:spLocks noGrp="1"/>
          </p:cNvSpPr>
          <p:nvPr>
            <p:ph type="sldNum" sz="quarter" idx="11"/>
          </p:nvPr>
        </p:nvSpPr>
        <p:spPr/>
        <p:txBody>
          <a:bodyPr/>
          <a:lstStyle/>
          <a:p>
            <a:pPr>
              <a:defRPr/>
            </a:pPr>
            <a:fld id="{B40E9F4B-80BB-421A-83B7-77DC2B993BE2}"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29D3BECD-D790-43E4-883D-D888994B5A84}" type="slidenum">
              <a:rPr lang="en-US" sz="1000" b="1">
                <a:solidFill>
                  <a:srgbClr val="333333"/>
                </a:solidFill>
                <a:cs typeface="+mn-cs"/>
              </a:rPr>
              <a:pPr eaLnBrk="0" hangingPunct="0">
                <a:defRPr/>
              </a:pPr>
              <a:t>43</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6146" name="Object 3"/>
            <p:cNvGraphicFramePr>
              <a:graphicFrameLocks noChangeAspect="1"/>
            </p:cNvGraphicFramePr>
            <p:nvPr/>
          </p:nvGraphicFramePr>
          <p:xfrm>
            <a:off x="0" y="0"/>
            <a:ext cx="1130" cy="4320"/>
          </p:xfrm>
          <a:graphic>
            <a:graphicData uri="http://schemas.openxmlformats.org/presentationml/2006/ole">
              <p:oleObj spid="_x0000_s11266" name="Image" r:id="rId4" imgW="1879365" imgH="7200000" progId="">
                <p:embed/>
              </p:oleObj>
            </a:graphicData>
          </a:graphic>
        </p:graphicFrame>
        <p:sp>
          <p:nvSpPr>
            <p:cNvPr id="6152"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6153"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6150" name="Rectangle 6"/>
          <p:cNvSpPr>
            <a:spLocks noChangeArrowheads="1"/>
          </p:cNvSpPr>
          <p:nvPr/>
        </p:nvSpPr>
        <p:spPr bwMode="auto">
          <a:xfrm>
            <a:off x="4098925" y="1868488"/>
            <a:ext cx="3813175" cy="2835275"/>
          </a:xfrm>
          <a:prstGeom prst="rect">
            <a:avLst/>
          </a:prstGeom>
          <a:noFill/>
          <a:ln w="9525">
            <a:noFill/>
            <a:miter lim="800000"/>
            <a:headEnd/>
            <a:tailEnd/>
          </a:ln>
        </p:spPr>
        <p:txBody>
          <a:bodyPr anchor="ctr"/>
          <a:lstStyle/>
          <a:p>
            <a:pPr algn="l"/>
            <a:r>
              <a:rPr lang="en-US" sz="3600" b="1">
                <a:solidFill>
                  <a:srgbClr val="678BA8"/>
                </a:solidFill>
              </a:rPr>
              <a:t>Topic Titling Guidelines</a:t>
            </a:r>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95D37F3E-9EE8-482B-9D8B-4A99F799BC49}"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About titles and labeling content</a:t>
            </a:r>
          </a:p>
        </p:txBody>
      </p:sp>
      <p:sp>
        <p:nvSpPr>
          <p:cNvPr id="62467" name="Rectangle 3"/>
          <p:cNvSpPr>
            <a:spLocks noGrp="1" noChangeArrowheads="1"/>
          </p:cNvSpPr>
          <p:nvPr>
            <p:ph type="body" idx="1"/>
          </p:nvPr>
        </p:nvSpPr>
        <p:spPr>
          <a:xfrm>
            <a:off x="142875" y="1300163"/>
            <a:ext cx="8766175" cy="5343525"/>
          </a:xfrm>
        </p:spPr>
        <p:txBody>
          <a:bodyPr/>
          <a:lstStyle/>
          <a:p>
            <a:r>
              <a:rPr lang="en-US" sz="2800" smtClean="0"/>
              <a:t>Effective titles are based on the following principles:</a:t>
            </a:r>
          </a:p>
          <a:p>
            <a:pPr lvl="1"/>
            <a:r>
              <a:rPr lang="en-US" smtClean="0"/>
              <a:t>Orient users; help them scan for the information that they need</a:t>
            </a:r>
          </a:p>
          <a:p>
            <a:pPr lvl="2"/>
            <a:r>
              <a:rPr lang="en-US" smtClean="0"/>
              <a:t>Think of newspaper headlines: you scan the headlines to find out what articles you want to read</a:t>
            </a:r>
          </a:p>
          <a:p>
            <a:pPr lvl="1"/>
            <a:r>
              <a:rPr lang="en-US" smtClean="0"/>
              <a:t>Are descriptive; address one specific question that a user might have, indicate the content that follows</a:t>
            </a:r>
          </a:p>
          <a:p>
            <a:pPr lvl="2"/>
            <a:r>
              <a:rPr lang="en-US" smtClean="0"/>
              <a:t>A user is trying to answer a question or solve a problem: can users tell by the title alone what question the topic answers?</a:t>
            </a:r>
          </a:p>
          <a:p>
            <a:pPr lvl="1"/>
            <a:r>
              <a:rPr lang="en-US" smtClean="0"/>
              <a:t>Present a concise summary of a topic’s content. Does it answer my question or do I have to keep looking?</a:t>
            </a:r>
          </a:p>
          <a:p>
            <a:pPr lvl="1"/>
            <a:r>
              <a:rPr lang="en-US" smtClean="0"/>
              <a:t>Are context free and don’t depend on topic content or other topics to make sense</a:t>
            </a:r>
          </a:p>
          <a:p>
            <a:pPr lvl="2"/>
            <a:r>
              <a:rPr lang="en-US" smtClean="0"/>
              <a:t>Think about seeing the topic alone on a Web page, instead of being a subtopic in a linear deliverable</a:t>
            </a:r>
          </a:p>
          <a:p>
            <a:pPr lvl="1"/>
            <a:r>
              <a:rPr lang="en-US" smtClean="0"/>
              <a:t>Facilitate accurate content retrieval for Web search engines</a:t>
            </a:r>
          </a:p>
        </p:txBody>
      </p:sp>
      <p:sp>
        <p:nvSpPr>
          <p:cNvPr id="62468" name="Rectangle 4"/>
          <p:cNvSpPr>
            <a:spLocks noChangeArrowheads="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eaLnBrk="0" hangingPunct="0"/>
            <a:fld id="{5D275F09-F298-4B86-B3C5-EF75ABBD8E3E}" type="slidenum">
              <a:rPr lang="en-US" sz="1000" b="1">
                <a:solidFill>
                  <a:srgbClr val="333333"/>
                </a:solidFill>
              </a:rPr>
              <a:pPr eaLnBrk="0" hangingPunct="0"/>
              <a:t>44</a:t>
            </a:fld>
            <a:endParaRPr lang="en-US" sz="1000" b="1">
              <a:solidFill>
                <a:srgbClr val="333333"/>
              </a:solidFill>
            </a:endParaRPr>
          </a:p>
        </p:txBody>
      </p:sp>
      <p:sp>
        <p:nvSpPr>
          <p:cNvPr id="5" name="Slide Number Placeholder 4"/>
          <p:cNvSpPr>
            <a:spLocks noGrp="1"/>
          </p:cNvSpPr>
          <p:nvPr>
            <p:ph type="sldNum" sz="quarter" idx="11"/>
          </p:nvPr>
        </p:nvSpPr>
        <p:spPr/>
        <p:txBody>
          <a:bodyPr/>
          <a:lstStyle/>
          <a:p>
            <a:pPr>
              <a:defRPr/>
            </a:pPr>
            <a:fld id="{DB1057F2-E6AA-4E9A-85F0-29D07862F137}"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2875" y="152400"/>
            <a:ext cx="6954838" cy="952500"/>
          </a:xfrm>
        </p:spPr>
        <p:txBody>
          <a:bodyPr/>
          <a:lstStyle/>
          <a:p>
            <a:r>
              <a:rPr lang="en-US" smtClean="0"/>
              <a:t>About titles and labeling content, cont.</a:t>
            </a:r>
          </a:p>
        </p:txBody>
      </p:sp>
      <p:sp>
        <p:nvSpPr>
          <p:cNvPr id="63491" name="Rectangle 3"/>
          <p:cNvSpPr>
            <a:spLocks noGrp="1" noChangeArrowheads="1"/>
          </p:cNvSpPr>
          <p:nvPr>
            <p:ph type="body" idx="1"/>
          </p:nvPr>
        </p:nvSpPr>
        <p:spPr>
          <a:xfrm>
            <a:off x="142875" y="1300163"/>
            <a:ext cx="8766175" cy="5343525"/>
          </a:xfrm>
        </p:spPr>
        <p:txBody>
          <a:bodyPr/>
          <a:lstStyle/>
          <a:p>
            <a:r>
              <a:rPr lang="en-US" sz="2800" dirty="0" smtClean="0"/>
              <a:t>Effective titles help content developers to do the following:</a:t>
            </a:r>
          </a:p>
          <a:p>
            <a:pPr lvl="1"/>
            <a:r>
              <a:rPr lang="en-US" dirty="0" smtClean="0"/>
              <a:t>Take inventory of content assets</a:t>
            </a:r>
          </a:p>
          <a:p>
            <a:pPr lvl="1"/>
            <a:r>
              <a:rPr lang="en-US" dirty="0" smtClean="0"/>
              <a:t>Plan and design new content</a:t>
            </a:r>
          </a:p>
          <a:p>
            <a:pPr lvl="1"/>
            <a:r>
              <a:rPr lang="en-US" dirty="0" smtClean="0"/>
              <a:t>Stay focused on the topic they are about to create</a:t>
            </a:r>
          </a:p>
          <a:p>
            <a:pPr lvl="1"/>
            <a:r>
              <a:rPr lang="en-US" dirty="0" smtClean="0"/>
              <a:t>Quickly locate content in the CMS</a:t>
            </a:r>
          </a:p>
          <a:p>
            <a:pPr lvl="1"/>
            <a:endParaRPr lang="en-US" dirty="0" smtClean="0"/>
          </a:p>
          <a:p>
            <a:r>
              <a:rPr lang="en-US" dirty="0" smtClean="0"/>
              <a:t>Effective titles are essential to planning and tracking topics </a:t>
            </a:r>
            <a:r>
              <a:rPr lang="en-US" smtClean="0"/>
              <a:t>in the </a:t>
            </a:r>
            <a:r>
              <a:rPr lang="en-US" dirty="0" smtClean="0"/>
              <a:t>User Topic Matrix (UTM)</a:t>
            </a:r>
          </a:p>
        </p:txBody>
      </p:sp>
      <p:sp>
        <p:nvSpPr>
          <p:cNvPr id="63492" name="Rectangle 4"/>
          <p:cNvSpPr>
            <a:spLocks noChangeArrowheads="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eaLnBrk="0" hangingPunct="0"/>
            <a:fld id="{E3DAA0E2-C61D-410E-808F-397D5EA21D75}" type="slidenum">
              <a:rPr lang="en-US" sz="1000" b="1">
                <a:solidFill>
                  <a:srgbClr val="333333"/>
                </a:solidFill>
              </a:rPr>
              <a:pPr eaLnBrk="0" hangingPunct="0"/>
              <a:t>45</a:t>
            </a:fld>
            <a:endParaRPr lang="en-US" sz="1000" b="1">
              <a:solidFill>
                <a:srgbClr val="333333"/>
              </a:solidFill>
            </a:endParaRPr>
          </a:p>
        </p:txBody>
      </p:sp>
      <p:sp>
        <p:nvSpPr>
          <p:cNvPr id="5" name="Slide Number Placeholder 4"/>
          <p:cNvSpPr>
            <a:spLocks noGrp="1"/>
          </p:cNvSpPr>
          <p:nvPr>
            <p:ph type="sldNum" sz="quarter" idx="11"/>
          </p:nvPr>
        </p:nvSpPr>
        <p:spPr/>
        <p:txBody>
          <a:bodyPr/>
          <a:lstStyle/>
          <a:p>
            <a:pPr>
              <a:defRPr/>
            </a:pPr>
            <a:fld id="{2F863B3D-51B6-4922-8DAA-92AE2E0D28E7}"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The Dos and Don’ts of topic titles</a:t>
            </a:r>
          </a:p>
        </p:txBody>
      </p:sp>
      <p:sp>
        <p:nvSpPr>
          <p:cNvPr id="64515" name="Rectangle 3"/>
          <p:cNvSpPr>
            <a:spLocks noGrp="1" noChangeArrowheads="1"/>
          </p:cNvSpPr>
          <p:nvPr>
            <p:ph type="body" sz="half" idx="1"/>
          </p:nvPr>
        </p:nvSpPr>
        <p:spPr>
          <a:xfrm>
            <a:off x="142875" y="1389063"/>
            <a:ext cx="4306888" cy="5091112"/>
          </a:xfrm>
        </p:spPr>
        <p:txBody>
          <a:bodyPr/>
          <a:lstStyle/>
          <a:p>
            <a:r>
              <a:rPr lang="en-US" sz="2000" smtClean="0"/>
              <a:t>Do start the titles with the most meaningful words so that users can easily scan for information</a:t>
            </a:r>
          </a:p>
          <a:p>
            <a:r>
              <a:rPr lang="en-US" sz="2000" smtClean="0"/>
              <a:t>Do use vocabulary that is meaningful to users</a:t>
            </a:r>
          </a:p>
          <a:p>
            <a:r>
              <a:rPr lang="en-US" sz="2000" smtClean="0"/>
              <a:t>Do write task-based, not feature-based titles</a:t>
            </a:r>
          </a:p>
          <a:p>
            <a:r>
              <a:rPr lang="en-US" sz="2000" smtClean="0"/>
              <a:t>Do develop titles based on questions users might ask</a:t>
            </a:r>
          </a:p>
          <a:p>
            <a:r>
              <a:rPr lang="en-US" sz="2000" smtClean="0"/>
              <a:t>Do make sure titles are unique* so that users can identify all of the content that meets their information needs</a:t>
            </a:r>
          </a:p>
          <a:p>
            <a:pPr lvl="2">
              <a:buFontTx/>
              <a:buNone/>
            </a:pPr>
            <a:r>
              <a:rPr lang="en-US" sz="1400" smtClean="0"/>
              <a:t>* within the deliverable</a:t>
            </a:r>
          </a:p>
        </p:txBody>
      </p:sp>
      <p:sp>
        <p:nvSpPr>
          <p:cNvPr id="64516" name="Rectangle 4"/>
          <p:cNvSpPr>
            <a:spLocks noGrp="1" noChangeArrowheads="1"/>
          </p:cNvSpPr>
          <p:nvPr>
            <p:ph type="body" sz="half" idx="2"/>
          </p:nvPr>
        </p:nvSpPr>
        <p:spPr>
          <a:xfrm>
            <a:off x="4602163" y="1389063"/>
            <a:ext cx="4306887" cy="5091112"/>
          </a:xfrm>
        </p:spPr>
        <p:txBody>
          <a:bodyPr/>
          <a:lstStyle/>
          <a:p>
            <a:r>
              <a:rPr lang="en-US" sz="2000" smtClean="0"/>
              <a:t>Don’t write longer titles than necessary </a:t>
            </a:r>
          </a:p>
          <a:p>
            <a:r>
              <a:rPr lang="en-US" sz="2000" smtClean="0"/>
              <a:t>Don’t go into too much detail (where, when, how, etc.)</a:t>
            </a:r>
          </a:p>
          <a:p>
            <a:r>
              <a:rPr lang="en-US" sz="2000" smtClean="0"/>
              <a:t>Don’t write one-word titles</a:t>
            </a:r>
          </a:p>
          <a:p>
            <a:r>
              <a:rPr lang="en-US" sz="2000" smtClean="0"/>
              <a:t>Don’t write titles in question format </a:t>
            </a:r>
          </a:p>
          <a:p>
            <a:r>
              <a:rPr lang="en-US" sz="2000" smtClean="0"/>
              <a:t>Don’t write vague titles like “Using </a:t>
            </a:r>
            <a:r>
              <a:rPr lang="en-US" sz="2000" i="1" smtClean="0"/>
              <a:t>component x”</a:t>
            </a:r>
            <a:r>
              <a:rPr lang="en-US" sz="2000" smtClean="0"/>
              <a:t> or “Working with </a:t>
            </a:r>
            <a:r>
              <a:rPr lang="en-US" sz="2000" i="1" smtClean="0"/>
              <a:t>product name”</a:t>
            </a:r>
          </a:p>
        </p:txBody>
      </p:sp>
      <p:sp>
        <p:nvSpPr>
          <p:cNvPr id="5" name="Slide Number Placeholder 4"/>
          <p:cNvSpPr>
            <a:spLocks noGrp="1"/>
          </p:cNvSpPr>
          <p:nvPr>
            <p:ph type="sldNum" sz="quarter" idx="11"/>
          </p:nvPr>
        </p:nvSpPr>
        <p:spPr/>
        <p:txBody>
          <a:bodyPr/>
          <a:lstStyle/>
          <a:p>
            <a:pPr>
              <a:defRPr/>
            </a:pPr>
            <a:fld id="{EA8996B0-74A3-44FA-8A6B-B40E3421496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Topic title requirements by topic type</a:t>
            </a:r>
          </a:p>
        </p:txBody>
      </p:sp>
      <p:sp>
        <p:nvSpPr>
          <p:cNvPr id="65539" name="Rectangle 3"/>
          <p:cNvSpPr>
            <a:spLocks noGrp="1" noChangeArrowheads="1"/>
          </p:cNvSpPr>
          <p:nvPr>
            <p:ph type="body" idx="1"/>
          </p:nvPr>
        </p:nvSpPr>
        <p:spPr/>
        <p:txBody>
          <a:bodyPr/>
          <a:lstStyle/>
          <a:p>
            <a:r>
              <a:rPr lang="en-US" smtClean="0"/>
              <a:t>Concept topic titles</a:t>
            </a:r>
          </a:p>
          <a:p>
            <a:pPr lvl="1"/>
            <a:r>
              <a:rPr lang="en-US" smtClean="0"/>
              <a:t>Usually start with “About”</a:t>
            </a:r>
          </a:p>
          <a:p>
            <a:pPr lvl="1"/>
            <a:r>
              <a:rPr lang="en-US" smtClean="0"/>
              <a:t>Never start with a gerund</a:t>
            </a:r>
          </a:p>
          <a:p>
            <a:r>
              <a:rPr lang="en-US" smtClean="0"/>
              <a:t>Task topic titles</a:t>
            </a:r>
          </a:p>
          <a:p>
            <a:pPr lvl="1"/>
            <a:r>
              <a:rPr lang="en-US" smtClean="0"/>
              <a:t>Always start with a gerund (“-ing” word) </a:t>
            </a:r>
          </a:p>
          <a:p>
            <a:pPr lvl="1"/>
            <a:r>
              <a:rPr lang="en-US" smtClean="0"/>
              <a:t>Users can tell at a glance whether topic will show them how to perform a task</a:t>
            </a:r>
          </a:p>
          <a:p>
            <a:pPr lvl="1"/>
            <a:r>
              <a:rPr lang="en-US" smtClean="0"/>
              <a:t>Procedure titles</a:t>
            </a:r>
          </a:p>
          <a:p>
            <a:pPr lvl="2"/>
            <a:r>
              <a:rPr lang="en-US" smtClean="0"/>
              <a:t>Always start with infinitive (To do something)</a:t>
            </a:r>
          </a:p>
          <a:p>
            <a:pPr lvl="2"/>
            <a:r>
              <a:rPr lang="en-US" smtClean="0"/>
              <a:t>Should be parallel to topic title: e.g., If topic is “Creating a policy”; then procedure is “To create a policy” (not “To add a policy”)</a:t>
            </a:r>
          </a:p>
        </p:txBody>
      </p:sp>
      <p:sp>
        <p:nvSpPr>
          <p:cNvPr id="4" name="Slide Number Placeholder 3"/>
          <p:cNvSpPr>
            <a:spLocks noGrp="1"/>
          </p:cNvSpPr>
          <p:nvPr>
            <p:ph type="sldNum" sz="quarter" idx="11"/>
          </p:nvPr>
        </p:nvSpPr>
        <p:spPr/>
        <p:txBody>
          <a:bodyPr/>
          <a:lstStyle/>
          <a:p>
            <a:pPr>
              <a:defRPr/>
            </a:pPr>
            <a:fld id="{BF665A37-6A2B-476F-87C5-CB02D5E5092C}"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Topic title requirements by topic type (cont.)</a:t>
            </a:r>
          </a:p>
        </p:txBody>
      </p:sp>
      <p:sp>
        <p:nvSpPr>
          <p:cNvPr id="66563" name="Rectangle 3"/>
          <p:cNvSpPr>
            <a:spLocks noGrp="1" noChangeArrowheads="1"/>
          </p:cNvSpPr>
          <p:nvPr>
            <p:ph type="body" idx="1"/>
          </p:nvPr>
        </p:nvSpPr>
        <p:spPr/>
        <p:txBody>
          <a:bodyPr/>
          <a:lstStyle/>
          <a:p>
            <a:r>
              <a:rPr lang="en-US" smtClean="0"/>
              <a:t>Reference topic titles</a:t>
            </a:r>
          </a:p>
          <a:p>
            <a:pPr lvl="1"/>
            <a:r>
              <a:rPr lang="en-US" smtClean="0"/>
              <a:t>Always start with a noun </a:t>
            </a:r>
          </a:p>
          <a:p>
            <a:pPr lvl="2"/>
            <a:r>
              <a:rPr lang="en-US" smtClean="0"/>
              <a:t>E.g.: Error messages during installation, Incident log files</a:t>
            </a:r>
          </a:p>
          <a:p>
            <a:pPr lvl="1"/>
            <a:r>
              <a:rPr lang="en-US" smtClean="0"/>
              <a:t>Never start with a gerund or “About”</a:t>
            </a:r>
          </a:p>
          <a:p>
            <a:pPr lvl="1"/>
            <a:r>
              <a:rPr lang="en-US" smtClean="0"/>
              <a:t>If it is a context-sensitive Help topic, the title should be the title of the dialog box</a:t>
            </a:r>
          </a:p>
          <a:p>
            <a:r>
              <a:rPr lang="en-US" smtClean="0"/>
              <a:t>Process topic titles</a:t>
            </a:r>
          </a:p>
          <a:p>
            <a:pPr lvl="1"/>
            <a:r>
              <a:rPr lang="en-US" smtClean="0"/>
              <a:t>Always start with a gerund</a:t>
            </a:r>
          </a:p>
          <a:p>
            <a:pPr lvl="2"/>
            <a:r>
              <a:rPr lang="en-US" smtClean="0"/>
              <a:t>Even though process topics do not contain procedures, they answer a “how do I?” question.</a:t>
            </a:r>
          </a:p>
          <a:p>
            <a:pPr lvl="1"/>
            <a:r>
              <a:rPr lang="en-US" smtClean="0"/>
              <a:t>Both process and task topics should be returned in searches for “how do I” questions.</a:t>
            </a:r>
          </a:p>
        </p:txBody>
      </p:sp>
      <p:sp>
        <p:nvSpPr>
          <p:cNvPr id="4" name="Slide Number Placeholder 3"/>
          <p:cNvSpPr>
            <a:spLocks noGrp="1"/>
          </p:cNvSpPr>
          <p:nvPr>
            <p:ph type="sldNum" sz="quarter" idx="11"/>
          </p:nvPr>
        </p:nvSpPr>
        <p:spPr/>
        <p:txBody>
          <a:bodyPr/>
          <a:lstStyle/>
          <a:p>
            <a:pPr>
              <a:defRPr/>
            </a:pPr>
            <a:fld id="{6E01690B-A59A-486E-8495-0A068B0AD326}"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Quick Quiz: Topic Titles</a:t>
            </a:r>
          </a:p>
        </p:txBody>
      </p:sp>
      <p:sp>
        <p:nvSpPr>
          <p:cNvPr id="67587" name="Rectangle 3"/>
          <p:cNvSpPr>
            <a:spLocks noGrp="1" noChangeArrowheads="1"/>
          </p:cNvSpPr>
          <p:nvPr>
            <p:ph type="body" idx="1"/>
          </p:nvPr>
        </p:nvSpPr>
        <p:spPr/>
        <p:txBody>
          <a:bodyPr/>
          <a:lstStyle/>
          <a:p>
            <a:r>
              <a:rPr lang="en-US" smtClean="0"/>
              <a:t>Can you tell the type of topic from the following titles?</a:t>
            </a:r>
          </a:p>
          <a:p>
            <a:pPr lvl="1"/>
            <a:r>
              <a:rPr lang="en-US" smtClean="0"/>
              <a:t>1. About Microsoft Exchange recovery notes</a:t>
            </a:r>
          </a:p>
          <a:p>
            <a:pPr lvl="1"/>
            <a:r>
              <a:rPr lang="en-US" smtClean="0"/>
              <a:t>2. Restoring Exchange data</a:t>
            </a:r>
          </a:p>
          <a:p>
            <a:pPr lvl="1"/>
            <a:r>
              <a:rPr lang="en-US" smtClean="0"/>
              <a:t>3. Exchange mailbox access requirements</a:t>
            </a:r>
          </a:p>
          <a:p>
            <a:pPr lvl="1"/>
            <a:r>
              <a:rPr lang="en-US" smtClean="0"/>
              <a:t>4. Planning for Microsoft Exchange installation</a:t>
            </a:r>
          </a:p>
        </p:txBody>
      </p:sp>
      <p:sp>
        <p:nvSpPr>
          <p:cNvPr id="4" name="Slide Number Placeholder 3"/>
          <p:cNvSpPr>
            <a:spLocks noGrp="1"/>
          </p:cNvSpPr>
          <p:nvPr>
            <p:ph type="sldNum" sz="quarter" idx="11"/>
          </p:nvPr>
        </p:nvSpPr>
        <p:spPr/>
        <p:txBody>
          <a:bodyPr/>
          <a:lstStyle/>
          <a:p>
            <a:pPr>
              <a:defRPr/>
            </a:pPr>
            <a:fld id="{E5238814-35A9-4607-857F-FC5C5757AFB0}"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F0BD45E-30E0-42A2-8182-26EB1BCA1B90}" type="slidenum">
              <a:rPr lang="en-US"/>
              <a:pPr>
                <a:defRPr/>
              </a:pPr>
              <a:t>5</a:t>
            </a:fld>
            <a:endParaRPr lang="en-US"/>
          </a:p>
        </p:txBody>
      </p:sp>
      <p:sp>
        <p:nvSpPr>
          <p:cNvPr id="22531" name="Rectangle 2"/>
          <p:cNvSpPr>
            <a:spLocks noGrp="1" noChangeArrowheads="1"/>
          </p:cNvSpPr>
          <p:nvPr>
            <p:ph type="title"/>
          </p:nvPr>
        </p:nvSpPr>
        <p:spPr/>
        <p:txBody>
          <a:bodyPr/>
          <a:lstStyle/>
          <a:p>
            <a:r>
              <a:rPr lang="en-US" dirty="0" smtClean="0"/>
              <a:t>Knowledge Management </a:t>
            </a:r>
          </a:p>
        </p:txBody>
      </p:sp>
      <p:sp>
        <p:nvSpPr>
          <p:cNvPr id="22532" name="Rectangle 3"/>
          <p:cNvSpPr>
            <a:spLocks noGrp="1" noChangeArrowheads="1"/>
          </p:cNvSpPr>
          <p:nvPr>
            <p:ph type="body" idx="1"/>
          </p:nvPr>
        </p:nvSpPr>
        <p:spPr/>
        <p:txBody>
          <a:bodyPr/>
          <a:lstStyle/>
          <a:p>
            <a:r>
              <a:rPr lang="en-US" smtClean="0"/>
              <a:t>Topics published to Support site</a:t>
            </a:r>
          </a:p>
          <a:p>
            <a:r>
              <a:rPr lang="en-US" smtClean="0"/>
              <a:t>Knowledge integration</a:t>
            </a:r>
          </a:p>
          <a:p>
            <a:r>
              <a:rPr lang="en-US" smtClean="0"/>
              <a:t>Self Service</a:t>
            </a:r>
          </a:p>
          <a:p>
            <a:r>
              <a:rPr lang="en-US" smtClean="0"/>
              <a:t>Search access</a:t>
            </a:r>
          </a:p>
          <a:p>
            <a:r>
              <a:rPr lang="en-US" smtClean="0"/>
              <a:t>Browse access</a:t>
            </a:r>
          </a:p>
          <a:p>
            <a:r>
              <a:rPr lang="en-US" smtClean="0"/>
              <a:t>Metrics show users</a:t>
            </a:r>
            <a:br>
              <a:rPr lang="en-US" smtClean="0"/>
            </a:br>
            <a:r>
              <a:rPr lang="en-US" smtClean="0"/>
              <a:t>moving away from</a:t>
            </a:r>
            <a:br>
              <a:rPr lang="en-US" smtClean="0"/>
            </a:br>
            <a:r>
              <a:rPr lang="en-US" smtClean="0"/>
              <a:t>books, toward topics</a:t>
            </a:r>
          </a:p>
          <a:p>
            <a:endParaRPr lang="en-US" smtClean="0"/>
          </a:p>
          <a:p>
            <a:endParaRPr lang="en-US" smtClean="0"/>
          </a:p>
          <a:p>
            <a:endParaRPr lang="en-US" smtClean="0"/>
          </a:p>
          <a:p>
            <a:pPr>
              <a:buFontTx/>
              <a:buNone/>
            </a:pPr>
            <a:endParaRPr lang="en-US" smtClean="0"/>
          </a:p>
          <a:p>
            <a:pPr>
              <a:buFontTx/>
              <a:buNone/>
            </a:pPr>
            <a:endParaRPr lang="en-US" smtClean="0"/>
          </a:p>
        </p:txBody>
      </p:sp>
      <p:sp>
        <p:nvSpPr>
          <p:cNvPr id="22533" name="Rectangle 4"/>
          <p:cNvSpPr>
            <a:spLocks noChangeArrowheads="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eaLnBrk="0" hangingPunct="0"/>
            <a:fld id="{37FDE6C4-CAA7-495A-B763-D8E0CAF56258}" type="slidenum">
              <a:rPr lang="en-US" sz="1000" b="1">
                <a:solidFill>
                  <a:srgbClr val="333333"/>
                </a:solidFill>
              </a:rPr>
              <a:pPr eaLnBrk="0" hangingPunct="0"/>
              <a:t>5</a:t>
            </a:fld>
            <a:endParaRPr lang="en-US" sz="1000" b="1">
              <a:solidFill>
                <a:srgbClr val="333333"/>
              </a:solidFill>
            </a:endParaRPr>
          </a:p>
        </p:txBody>
      </p:sp>
      <p:pic>
        <p:nvPicPr>
          <p:cNvPr id="22534" name="Picture 3"/>
          <p:cNvPicPr>
            <a:picLocks noChangeAspect="1" noChangeArrowheads="1"/>
          </p:cNvPicPr>
          <p:nvPr/>
        </p:nvPicPr>
        <p:blipFill>
          <a:blip r:embed="rId3"/>
          <a:srcRect/>
          <a:stretch>
            <a:fillRect/>
          </a:stretch>
        </p:blipFill>
        <p:spPr bwMode="auto">
          <a:xfrm>
            <a:off x="3313113" y="2427288"/>
            <a:ext cx="5603875"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04526ECB-992E-4A8E-83F2-7AA5B11C15BE}" type="slidenum">
              <a:rPr lang="en-US" sz="1000" b="1">
                <a:solidFill>
                  <a:srgbClr val="333333"/>
                </a:solidFill>
                <a:cs typeface="+mn-cs"/>
              </a:rPr>
              <a:pPr eaLnBrk="0" hangingPunct="0">
                <a:defRPr/>
              </a:pPr>
              <a:t>50</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7170" name="Object 3"/>
            <p:cNvGraphicFramePr>
              <a:graphicFrameLocks noChangeAspect="1"/>
            </p:cNvGraphicFramePr>
            <p:nvPr/>
          </p:nvGraphicFramePr>
          <p:xfrm>
            <a:off x="0" y="0"/>
            <a:ext cx="1130" cy="4320"/>
          </p:xfrm>
          <a:graphic>
            <a:graphicData uri="http://schemas.openxmlformats.org/presentationml/2006/ole">
              <p:oleObj spid="_x0000_s12290" name="Image" r:id="rId4" imgW="1879365" imgH="7200000" progId="">
                <p:embed/>
              </p:oleObj>
            </a:graphicData>
          </a:graphic>
        </p:graphicFrame>
        <p:sp>
          <p:nvSpPr>
            <p:cNvPr id="7176"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7177"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7174" name="Rectangle 6"/>
          <p:cNvSpPr>
            <a:spLocks noChangeArrowheads="1"/>
          </p:cNvSpPr>
          <p:nvPr/>
        </p:nvSpPr>
        <p:spPr bwMode="auto">
          <a:xfrm>
            <a:off x="4098925" y="1868488"/>
            <a:ext cx="3813175" cy="2835275"/>
          </a:xfrm>
          <a:prstGeom prst="rect">
            <a:avLst/>
          </a:prstGeom>
          <a:noFill/>
          <a:ln w="9525">
            <a:noFill/>
            <a:miter lim="800000"/>
            <a:headEnd/>
            <a:tailEnd/>
          </a:ln>
        </p:spPr>
        <p:txBody>
          <a:bodyPr anchor="ctr"/>
          <a:lstStyle/>
          <a:p>
            <a:pPr algn="l"/>
            <a:r>
              <a:rPr lang="en-US" sz="3600" b="1">
                <a:solidFill>
                  <a:srgbClr val="678BA8"/>
                </a:solidFill>
              </a:rPr>
              <a:t>Cross-referencing Best Practices</a:t>
            </a:r>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2EA2074D-9DA7-4F0A-9956-4E5E644CE330}"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Why cross-references?</a:t>
            </a:r>
          </a:p>
        </p:txBody>
      </p:sp>
      <p:sp>
        <p:nvSpPr>
          <p:cNvPr id="51203" name="Rectangle 3"/>
          <p:cNvSpPr>
            <a:spLocks noGrp="1" noChangeArrowheads="1"/>
          </p:cNvSpPr>
          <p:nvPr>
            <p:ph type="body" idx="1"/>
          </p:nvPr>
        </p:nvSpPr>
        <p:spPr/>
        <p:txBody>
          <a:bodyPr/>
          <a:lstStyle/>
          <a:p>
            <a:pPr>
              <a:defRPr/>
            </a:pPr>
            <a:r>
              <a:rPr lang="en-US" dirty="0" smtClean="0"/>
              <a:t>Any topic can potentially be viewed by a user in isolation, out of context of other topics, depending on the type of output</a:t>
            </a:r>
          </a:p>
          <a:p>
            <a:pPr lvl="1">
              <a:defRPr/>
            </a:pPr>
            <a:r>
              <a:rPr lang="en-US" dirty="0" smtClean="0">
                <a:ea typeface="+mn-ea"/>
              </a:rPr>
              <a:t>Topics may be a result of a Google search </a:t>
            </a:r>
          </a:p>
          <a:p>
            <a:pPr lvl="1">
              <a:defRPr/>
            </a:pPr>
            <a:r>
              <a:rPr lang="en-US" dirty="0" smtClean="0">
                <a:ea typeface="+mn-ea"/>
              </a:rPr>
              <a:t>Topics can be viewed individually on the Symantec support site</a:t>
            </a:r>
          </a:p>
          <a:p>
            <a:pPr lvl="1">
              <a:defRPr/>
            </a:pPr>
            <a:r>
              <a:rPr lang="en-US" dirty="0" smtClean="0">
                <a:ea typeface="+mn-ea"/>
              </a:rPr>
              <a:t>Topics can be searched via “Search” and “Browse” in symHelp</a:t>
            </a:r>
          </a:p>
          <a:p>
            <a:pPr>
              <a:defRPr/>
            </a:pPr>
            <a:r>
              <a:rPr lang="en-US" dirty="0" smtClean="0"/>
              <a:t>Topic-to-topic cross-referencing provides context and creates a network of content </a:t>
            </a:r>
          </a:p>
          <a:p>
            <a:pPr>
              <a:defRPr/>
            </a:pPr>
            <a:r>
              <a:rPr lang="en-US" dirty="0" smtClean="0"/>
              <a:t>Topic-to-topic cross-referencing also replaces references typical of a book paradigm such as</a:t>
            </a:r>
          </a:p>
          <a:p>
            <a:pPr lvl="1">
              <a:defRPr/>
            </a:pPr>
            <a:r>
              <a:rPr lang="en-US" dirty="0" smtClean="0">
                <a:ea typeface="+mn-ea"/>
              </a:rPr>
              <a:t>“in the next chapter”</a:t>
            </a:r>
          </a:p>
          <a:p>
            <a:pPr lvl="1">
              <a:defRPr/>
            </a:pPr>
            <a:r>
              <a:rPr lang="en-US" dirty="0" smtClean="0">
                <a:ea typeface="+mn-ea"/>
              </a:rPr>
              <a:t>“in the following section”</a:t>
            </a:r>
          </a:p>
          <a:p>
            <a:pPr lvl="1">
              <a:defRPr/>
            </a:pPr>
            <a:r>
              <a:rPr lang="en-US" dirty="0" smtClean="0"/>
              <a:t>“what’s next”</a:t>
            </a:r>
          </a:p>
        </p:txBody>
      </p:sp>
      <p:sp>
        <p:nvSpPr>
          <p:cNvPr id="4" name="Slide Number Placeholder 3"/>
          <p:cNvSpPr>
            <a:spLocks noGrp="1"/>
          </p:cNvSpPr>
          <p:nvPr>
            <p:ph type="sldNum" sz="quarter" idx="11"/>
          </p:nvPr>
        </p:nvSpPr>
        <p:spPr/>
        <p:txBody>
          <a:bodyPr/>
          <a:lstStyle/>
          <a:p>
            <a:pPr>
              <a:defRPr/>
            </a:pPr>
            <a:fld id="{9A768736-87B6-47C9-B4E0-E6809F3F253E}"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Guidelines for meaningful cross-referencing</a:t>
            </a:r>
          </a:p>
        </p:txBody>
      </p:sp>
      <p:graphicFrame>
        <p:nvGraphicFramePr>
          <p:cNvPr id="5" name="Content Placeholder 4"/>
          <p:cNvGraphicFramePr>
            <a:graphicFrameLocks noGrp="1"/>
          </p:cNvGraphicFramePr>
          <p:nvPr>
            <p:ph idx="1"/>
          </p:nvPr>
        </p:nvGraphicFramePr>
        <p:xfrm>
          <a:off x="142875" y="1300163"/>
          <a:ext cx="8766174" cy="5247640"/>
        </p:xfrm>
        <a:graphic>
          <a:graphicData uri="http://schemas.openxmlformats.org/drawingml/2006/table">
            <a:tbl>
              <a:tblPr firstRow="1" bandRow="1">
                <a:tableStyleId>{21E4AEA4-8DFA-4A89-87EB-49C32662AFE0}</a:tableStyleId>
              </a:tblPr>
              <a:tblGrid>
                <a:gridCol w="2244725"/>
                <a:gridCol w="4047067"/>
                <a:gridCol w="2474382"/>
              </a:tblGrid>
              <a:tr h="370840">
                <a:tc>
                  <a:txBody>
                    <a:bodyPr/>
                    <a:lstStyle/>
                    <a:p>
                      <a:r>
                        <a:rPr lang="en-US" sz="1100" b="1" kern="1200" baseline="0" dirty="0" smtClean="0">
                          <a:solidFill>
                            <a:schemeClr val="lt1"/>
                          </a:solidFill>
                          <a:latin typeface="+mn-lt"/>
                          <a:ea typeface="+mn-ea"/>
                          <a:cs typeface="+mn-cs"/>
                        </a:rPr>
                        <a:t>Best Practices</a:t>
                      </a:r>
                      <a:endParaRPr lang="en-US" sz="1100" dirty="0"/>
                    </a:p>
                  </a:txBody>
                  <a:tcPr/>
                </a:tc>
                <a:tc>
                  <a:txBody>
                    <a:bodyPr/>
                    <a:lstStyle/>
                    <a:p>
                      <a:r>
                        <a:rPr lang="en-US" sz="1100" b="1" kern="1200" baseline="0" dirty="0" smtClean="0">
                          <a:solidFill>
                            <a:schemeClr val="lt1"/>
                          </a:solidFill>
                          <a:latin typeface="+mn-lt"/>
                          <a:ea typeface="+mn-ea"/>
                          <a:cs typeface="+mn-cs"/>
                        </a:rPr>
                        <a:t>Comments</a:t>
                      </a:r>
                      <a:endParaRPr lang="en-US" sz="1100" dirty="0"/>
                    </a:p>
                  </a:txBody>
                  <a:tcPr/>
                </a:tc>
                <a:tc>
                  <a:txBody>
                    <a:bodyPr/>
                    <a:lstStyle/>
                    <a:p>
                      <a:r>
                        <a:rPr lang="en-US" sz="1100" b="1" kern="1200" baseline="0" dirty="0" smtClean="0">
                          <a:solidFill>
                            <a:schemeClr val="lt1"/>
                          </a:solidFill>
                          <a:latin typeface="+mn-lt"/>
                          <a:ea typeface="+mn-ea"/>
                          <a:cs typeface="+mn-cs"/>
                        </a:rPr>
                        <a:t>Questions to ask yourself</a:t>
                      </a:r>
                      <a:endParaRPr lang="en-US" sz="1100" dirty="0"/>
                    </a:p>
                  </a:txBody>
                  <a:tcPr/>
                </a:tc>
              </a:tr>
              <a:tr h="370840">
                <a:tc>
                  <a:txBody>
                    <a:bodyPr/>
                    <a:lstStyle/>
                    <a:p>
                      <a:r>
                        <a:rPr lang="en-US" sz="1000" b="1" kern="1200" baseline="0" dirty="0" smtClean="0">
                          <a:solidFill>
                            <a:schemeClr val="dk1"/>
                          </a:solidFill>
                          <a:latin typeface="+mn-lt"/>
                          <a:ea typeface="+mn-ea"/>
                          <a:cs typeface="+mn-cs"/>
                        </a:rPr>
                        <a:t>Each topic must have at least one</a:t>
                      </a:r>
                    </a:p>
                    <a:p>
                      <a:r>
                        <a:rPr lang="en-US" sz="1000" b="1" kern="1200" baseline="0" dirty="0" smtClean="0">
                          <a:solidFill>
                            <a:schemeClr val="dk1"/>
                          </a:solidFill>
                          <a:latin typeface="+mn-lt"/>
                          <a:ea typeface="+mn-ea"/>
                          <a:cs typeface="+mn-cs"/>
                        </a:rPr>
                        <a:t>cross-reference to another topic.</a:t>
                      </a:r>
                      <a:endParaRPr lang="en-US" sz="1000" b="1" dirty="0"/>
                    </a:p>
                  </a:txBody>
                  <a:tcPr/>
                </a:tc>
                <a:tc>
                  <a:txBody>
                    <a:bodyPr/>
                    <a:lstStyle/>
                    <a:p>
                      <a:r>
                        <a:rPr lang="en-US" sz="1000" dirty="0" smtClean="0"/>
                        <a:t>At least one cross-reference must link</a:t>
                      </a:r>
                      <a:r>
                        <a:rPr lang="en-US" sz="1000" baseline="0" dirty="0" smtClean="0"/>
                        <a:t> </a:t>
                      </a:r>
                      <a:r>
                        <a:rPr lang="en-US" sz="1000" dirty="0" smtClean="0"/>
                        <a:t>to another topic. </a:t>
                      </a:r>
                    </a:p>
                    <a:p>
                      <a:endParaRPr lang="en-US" sz="1000" dirty="0" smtClean="0"/>
                    </a:p>
                    <a:p>
                      <a:r>
                        <a:rPr lang="en-US" sz="1000" dirty="0" smtClean="0"/>
                        <a:t>References</a:t>
                      </a:r>
                      <a:r>
                        <a:rPr lang="en-US" sz="1000" baseline="0" dirty="0" smtClean="0"/>
                        <a:t> within the same topic to a table or figure do not count as a topic-to-topic cross-reference.</a:t>
                      </a:r>
                      <a:endParaRPr lang="en-US" sz="1000" dirty="0"/>
                    </a:p>
                  </a:txBody>
                  <a:tcPr/>
                </a:tc>
                <a:tc>
                  <a:txBody>
                    <a:bodyPr/>
                    <a:lstStyle/>
                    <a:p>
                      <a:pPr>
                        <a:buFont typeface="Arial" pitchFamily="34" charset="0"/>
                        <a:buChar char="•"/>
                      </a:pPr>
                      <a:r>
                        <a:rPr lang="en-US" sz="1000" kern="1200" baseline="0" dirty="0" smtClean="0">
                          <a:solidFill>
                            <a:schemeClr val="dk1"/>
                          </a:solidFill>
                          <a:latin typeface="+mn-lt"/>
                          <a:ea typeface="+mn-ea"/>
                          <a:cs typeface="+mn-cs"/>
                        </a:rPr>
                        <a:t>  Does my topic have at least one cross-reference to another topic?</a:t>
                      </a:r>
                    </a:p>
                    <a:p>
                      <a:pPr>
                        <a:buFont typeface="Arial" pitchFamily="34" charset="0"/>
                        <a:buChar char="•"/>
                      </a:pPr>
                      <a:r>
                        <a:rPr lang="en-US" sz="1000" kern="1200" baseline="0" dirty="0" smtClean="0">
                          <a:solidFill>
                            <a:schemeClr val="dk1"/>
                          </a:solidFill>
                          <a:latin typeface="+mn-lt"/>
                          <a:ea typeface="+mn-ea"/>
                          <a:cs typeface="+mn-cs"/>
                        </a:rPr>
                        <a:t>  After reading my topic, what questions related to this information might my readers have?</a:t>
                      </a:r>
                      <a:endParaRPr lang="en-US" sz="1000" dirty="0"/>
                    </a:p>
                  </a:txBody>
                  <a:tcPr/>
                </a:tc>
              </a:tr>
              <a:tr h="370840">
                <a:tc>
                  <a:txBody>
                    <a:bodyPr/>
                    <a:lstStyle/>
                    <a:p>
                      <a:r>
                        <a:rPr lang="en-US" sz="1000" b="1" dirty="0" smtClean="0"/>
                        <a:t>Each topic must have at least one</a:t>
                      </a:r>
                    </a:p>
                    <a:p>
                      <a:r>
                        <a:rPr lang="en-US" sz="1000" b="1" dirty="0" smtClean="0"/>
                        <a:t>cross-reference pointing to it from</a:t>
                      </a:r>
                      <a:r>
                        <a:rPr lang="en-US" sz="1000" b="1" baseline="0" dirty="0" smtClean="0"/>
                        <a:t> </a:t>
                      </a:r>
                      <a:r>
                        <a:rPr lang="en-US" sz="1000" b="1" dirty="0" smtClean="0"/>
                        <a:t>other topic.</a:t>
                      </a:r>
                      <a:endParaRPr lang="en-US" sz="1000" b="1" dirty="0"/>
                    </a:p>
                  </a:txBody>
                  <a:tcPr/>
                </a:tc>
                <a:tc>
                  <a:txBody>
                    <a:bodyPr/>
                    <a:lstStyle/>
                    <a:p>
                      <a:r>
                        <a:rPr lang="en-US" sz="1000" kern="1200" baseline="0" smtClean="0">
                          <a:solidFill>
                            <a:schemeClr val="dk1"/>
                          </a:solidFill>
                          <a:latin typeface="+mn-lt"/>
                          <a:ea typeface="+mn-ea"/>
                          <a:cs typeface="+mn-cs"/>
                        </a:rPr>
                        <a:t>Links from other topics provide infomation to users they may not have known to search for. Without links from other topics, your topic may not be found.</a:t>
                      </a:r>
                      <a:endParaRPr lang="en-US" sz="1000"/>
                    </a:p>
                  </a:txBody>
                  <a:tcPr/>
                </a:tc>
                <a:tc>
                  <a:txBody>
                    <a:bodyPr/>
                    <a:lstStyle/>
                    <a:p>
                      <a:r>
                        <a:rPr lang="en-US" sz="1000" kern="1200" baseline="0" dirty="0" smtClean="0">
                          <a:solidFill>
                            <a:schemeClr val="dk1"/>
                          </a:solidFill>
                          <a:latin typeface="+mn-lt"/>
                          <a:ea typeface="+mn-ea"/>
                          <a:cs typeface="+mn-cs"/>
                        </a:rPr>
                        <a:t>What paths of inquiry might a user</a:t>
                      </a:r>
                    </a:p>
                    <a:p>
                      <a:r>
                        <a:rPr lang="en-US" sz="1000" kern="1200" baseline="0" dirty="0" smtClean="0">
                          <a:solidFill>
                            <a:schemeClr val="dk1"/>
                          </a:solidFill>
                          <a:latin typeface="+mn-lt"/>
                          <a:ea typeface="+mn-ea"/>
                          <a:cs typeface="+mn-cs"/>
                        </a:rPr>
                        <a:t>follow to this topic?</a:t>
                      </a:r>
                      <a:endParaRPr lang="en-US" sz="1000" dirty="0"/>
                    </a:p>
                  </a:txBody>
                  <a:tcPr/>
                </a:tc>
              </a:tr>
              <a:tr h="370840">
                <a:tc>
                  <a:txBody>
                    <a:bodyPr/>
                    <a:lstStyle/>
                    <a:p>
                      <a:r>
                        <a:rPr lang="en-US" sz="1000" b="1" kern="1200" baseline="0" dirty="0" smtClean="0">
                          <a:solidFill>
                            <a:schemeClr val="dk1"/>
                          </a:solidFill>
                          <a:latin typeface="+mn-lt"/>
                          <a:ea typeface="+mn-ea"/>
                          <a:cs typeface="+mn-cs"/>
                        </a:rPr>
                        <a:t>Cross-references generally belong at the end of a topic.</a:t>
                      </a:r>
                      <a:endParaRPr lang="en-US" sz="1000" b="1" dirty="0"/>
                    </a:p>
                  </a:txBody>
                  <a:tcPr/>
                </a:tc>
                <a:tc>
                  <a:txBody>
                    <a:bodyPr/>
                    <a:lstStyle/>
                    <a:p>
                      <a:pPr>
                        <a:buFont typeface="Arial" pitchFamily="34" charset="0"/>
                        <a:buChar char="•"/>
                      </a:pPr>
                      <a:r>
                        <a:rPr lang="en-US" sz="1000" kern="1200" baseline="0" dirty="0" smtClean="0">
                          <a:solidFill>
                            <a:schemeClr val="dk1"/>
                          </a:solidFill>
                          <a:latin typeface="+mn-lt"/>
                          <a:ea typeface="+mn-ea"/>
                          <a:cs typeface="+mn-cs"/>
                        </a:rPr>
                        <a:t>  Cross-references can disrupt the flow of the topic. Readers might get confused as to how important they are and whether they should leave a topic to follow the cross-references.</a:t>
                      </a:r>
                    </a:p>
                    <a:p>
                      <a:pPr>
                        <a:buFont typeface="Arial" pitchFamily="34" charset="0"/>
                        <a:buNone/>
                      </a:pPr>
                      <a:endParaRPr lang="en-US" sz="1000" kern="1200" baseline="0" dirty="0" smtClean="0">
                        <a:solidFill>
                          <a:schemeClr val="dk1"/>
                        </a:solidFill>
                        <a:latin typeface="+mn-lt"/>
                        <a:ea typeface="+mn-ea"/>
                        <a:cs typeface="+mn-cs"/>
                      </a:endParaRPr>
                    </a:p>
                    <a:p>
                      <a:pPr>
                        <a:buFont typeface="Arial" pitchFamily="34" charset="0"/>
                        <a:buChar char="•"/>
                      </a:pPr>
                      <a:r>
                        <a:rPr lang="en-US" sz="1000" kern="1200" baseline="0" dirty="0" smtClean="0">
                          <a:solidFill>
                            <a:schemeClr val="dk1"/>
                          </a:solidFill>
                          <a:latin typeface="+mn-lt"/>
                          <a:ea typeface="+mn-ea"/>
                          <a:cs typeface="+mn-cs"/>
                        </a:rPr>
                        <a:t>  Putting cross-references at the end of a topic doesn’t disrupt the uptake of the main information in the topic. It is acceptable to list cross-references after a procedure in a task topic.</a:t>
                      </a:r>
                    </a:p>
                    <a:p>
                      <a:pPr>
                        <a:buFont typeface="Arial" pitchFamily="34" charset="0"/>
                        <a:buNone/>
                      </a:pPr>
                      <a:endParaRPr lang="en-US" sz="1000" kern="1200" baseline="0" dirty="0" smtClean="0">
                        <a:solidFill>
                          <a:schemeClr val="dk1"/>
                        </a:solidFill>
                        <a:latin typeface="+mn-lt"/>
                        <a:ea typeface="+mn-ea"/>
                        <a:cs typeface="+mn-cs"/>
                      </a:endParaRPr>
                    </a:p>
                    <a:p>
                      <a:pPr>
                        <a:buFont typeface="Arial" pitchFamily="34" charset="0"/>
                        <a:buChar char="•"/>
                      </a:pPr>
                      <a:r>
                        <a:rPr lang="en-US" sz="1000" kern="1200" baseline="0" dirty="0" smtClean="0">
                          <a:solidFill>
                            <a:schemeClr val="dk1"/>
                          </a:solidFill>
                          <a:latin typeface="+mn-lt"/>
                          <a:ea typeface="+mn-ea"/>
                          <a:cs typeface="+mn-cs"/>
                        </a:rPr>
                        <a:t>  Place cross-references following a paragraph only if the immediate context and proximity matter (consider 1 or 2 at a time). For example, a cross-reference from a task topic back to its related process topic must follow the introductory paragraph.</a:t>
                      </a:r>
                      <a:endParaRPr lang="en-US" sz="1000" dirty="0"/>
                    </a:p>
                  </a:txBody>
                  <a:tcPr/>
                </a:tc>
                <a:tc>
                  <a:txBody>
                    <a:bodyPr/>
                    <a:lstStyle/>
                    <a:p>
                      <a:pPr>
                        <a:buFont typeface="Arial" pitchFamily="34" charset="0"/>
                        <a:buChar char="•"/>
                      </a:pPr>
                      <a:r>
                        <a:rPr lang="en-US" sz="1000" kern="1200" baseline="0" dirty="0" smtClean="0">
                          <a:solidFill>
                            <a:schemeClr val="dk1"/>
                          </a:solidFill>
                          <a:latin typeface="+mn-lt"/>
                          <a:ea typeface="+mn-ea"/>
                          <a:cs typeface="+mn-cs"/>
                        </a:rPr>
                        <a:t>  Where are the cross-references in my topic?</a:t>
                      </a:r>
                    </a:p>
                    <a:p>
                      <a:pPr>
                        <a:buFont typeface="Arial" pitchFamily="34" charset="0"/>
                        <a:buChar char="•"/>
                      </a:pPr>
                      <a:r>
                        <a:rPr lang="en-US" sz="1000" kern="1200" baseline="0" dirty="0" smtClean="0">
                          <a:solidFill>
                            <a:schemeClr val="dk1"/>
                          </a:solidFill>
                          <a:latin typeface="+mn-lt"/>
                          <a:ea typeface="+mn-ea"/>
                          <a:cs typeface="+mn-cs"/>
                        </a:rPr>
                        <a:t>  Will the user think it's necessary to follow the link?</a:t>
                      </a:r>
                      <a:endParaRPr lang="en-US" sz="1000" dirty="0"/>
                    </a:p>
                  </a:txBody>
                  <a:tcPr/>
                </a:tc>
              </a:tr>
              <a:tr h="370840">
                <a:tc>
                  <a:txBody>
                    <a:bodyPr/>
                    <a:lstStyle/>
                    <a:p>
                      <a:r>
                        <a:rPr lang="en-US" sz="1000" b="1" kern="1200" baseline="0" dirty="0" smtClean="0">
                          <a:solidFill>
                            <a:schemeClr val="dk1"/>
                          </a:solidFill>
                          <a:latin typeface="+mn-lt"/>
                          <a:ea typeface="+mn-ea"/>
                          <a:cs typeface="+mn-cs"/>
                        </a:rPr>
                        <a:t>Use process topics to help the user navigate through multiple stages to complete a high level task.</a:t>
                      </a:r>
                      <a:endParaRPr lang="en-US" sz="1000" b="1" dirty="0"/>
                    </a:p>
                  </a:txBody>
                  <a:tcPr/>
                </a:tc>
                <a:tc>
                  <a:txBody>
                    <a:bodyPr/>
                    <a:lstStyle/>
                    <a:p>
                      <a:r>
                        <a:rPr lang="en-US" sz="1000" kern="1200" baseline="0" dirty="0" smtClean="0">
                          <a:solidFill>
                            <a:schemeClr val="dk1"/>
                          </a:solidFill>
                          <a:latin typeface="+mn-lt"/>
                          <a:ea typeface="+mn-ea"/>
                          <a:cs typeface="+mn-cs"/>
                        </a:rPr>
                        <a:t>Each step or phase of the process table contains a cross-reference to a related topic. Each task, concept or reference topic that links from the process topic must also link back to the process topic.</a:t>
                      </a:r>
                      <a:endParaRPr lang="en-US" sz="1000" dirty="0"/>
                    </a:p>
                  </a:txBody>
                  <a:tcPr/>
                </a:tc>
                <a:tc>
                  <a:txBody>
                    <a:bodyPr/>
                    <a:lstStyle/>
                    <a:p>
                      <a:pPr>
                        <a:buFont typeface="Arial" pitchFamily="34" charset="0"/>
                        <a:buChar char="•"/>
                      </a:pPr>
                      <a:r>
                        <a:rPr lang="en-US" sz="1000" dirty="0" smtClean="0"/>
                        <a:t>  Is this task part of a larger process?</a:t>
                      </a:r>
                    </a:p>
                    <a:p>
                      <a:pPr>
                        <a:buFont typeface="Arial" pitchFamily="34" charset="0"/>
                        <a:buChar char="•"/>
                      </a:pPr>
                      <a:r>
                        <a:rPr lang="en-US" sz="1000" dirty="0" smtClean="0"/>
                        <a:t>  What related conceptual or reference</a:t>
                      </a:r>
                    </a:p>
                    <a:p>
                      <a:r>
                        <a:rPr lang="en-US" sz="1000" dirty="0" smtClean="0"/>
                        <a:t>information does a user need to</a:t>
                      </a:r>
                    </a:p>
                    <a:p>
                      <a:r>
                        <a:rPr lang="en-US" sz="1000" dirty="0" smtClean="0"/>
                        <a:t>complete the task?</a:t>
                      </a:r>
                      <a:endParaRPr lang="en-US" sz="1000" dirty="0"/>
                    </a:p>
                  </a:txBody>
                  <a:tcPr/>
                </a:tc>
              </a:tr>
              <a:tr h="370840">
                <a:tc>
                  <a:txBody>
                    <a:bodyPr/>
                    <a:lstStyle/>
                    <a:p>
                      <a:r>
                        <a:rPr lang="en-US" sz="1000" b="1" kern="1200" baseline="0" dirty="0" smtClean="0">
                          <a:solidFill>
                            <a:schemeClr val="dk1"/>
                          </a:solidFill>
                          <a:latin typeface="+mn-lt"/>
                          <a:ea typeface="+mn-ea"/>
                          <a:cs typeface="+mn-cs"/>
                        </a:rPr>
                        <a:t>Not every topic needs to cross-reference to every other topic in a cluster. Avoid too many cross-references in a single topic.</a:t>
                      </a:r>
                      <a:endParaRPr lang="en-US" sz="1000" b="1" dirty="0"/>
                    </a:p>
                  </a:txBody>
                  <a:tcPr/>
                </a:tc>
                <a:tc>
                  <a:txBody>
                    <a:bodyPr/>
                    <a:lstStyle/>
                    <a:p>
                      <a:r>
                        <a:rPr lang="en-US" sz="1000" kern="1200" baseline="0" dirty="0" smtClean="0">
                          <a:solidFill>
                            <a:schemeClr val="dk1"/>
                          </a:solidFill>
                          <a:latin typeface="+mn-lt"/>
                          <a:ea typeface="+mn-ea"/>
                          <a:cs typeface="+mn-cs"/>
                        </a:rPr>
                        <a:t>Too many cross-references may distract the user or make it more</a:t>
                      </a:r>
                    </a:p>
                    <a:p>
                      <a:r>
                        <a:rPr lang="en-US" sz="1000" kern="1200" baseline="0" dirty="0" smtClean="0">
                          <a:solidFill>
                            <a:schemeClr val="dk1"/>
                          </a:solidFill>
                          <a:latin typeface="+mn-lt"/>
                          <a:ea typeface="+mn-ea"/>
                          <a:cs typeface="+mn-cs"/>
                        </a:rPr>
                        <a:t>difficult to scan and read your topic. Think about where they are in</a:t>
                      </a:r>
                    </a:p>
                    <a:p>
                      <a:r>
                        <a:rPr lang="en-US" sz="1000" kern="1200" baseline="0" dirty="0" smtClean="0">
                          <a:solidFill>
                            <a:schemeClr val="dk1"/>
                          </a:solidFill>
                          <a:latin typeface="+mn-lt"/>
                          <a:ea typeface="+mn-ea"/>
                          <a:cs typeface="+mn-cs"/>
                        </a:rPr>
                        <a:t>accomplishing their task and what information they really need.</a:t>
                      </a:r>
                    </a:p>
                    <a:p>
                      <a:r>
                        <a:rPr lang="en-US" sz="1000" kern="1200" baseline="0" dirty="0" smtClean="0">
                          <a:solidFill>
                            <a:schemeClr val="dk1"/>
                          </a:solidFill>
                          <a:latin typeface="+mn-lt"/>
                          <a:ea typeface="+mn-ea"/>
                          <a:cs typeface="+mn-cs"/>
                        </a:rPr>
                        <a:t>Also don’t include the </a:t>
                      </a:r>
                      <a:r>
                        <a:rPr lang="en-US" sz="1000" kern="1200" baseline="0" smtClean="0">
                          <a:solidFill>
                            <a:schemeClr val="dk1"/>
                          </a:solidFill>
                          <a:latin typeface="+mn-lt"/>
                          <a:ea typeface="+mn-ea"/>
                          <a:cs typeface="+mn-cs"/>
                        </a:rPr>
                        <a:t>same cross-reference </a:t>
                      </a:r>
                      <a:r>
                        <a:rPr lang="en-US" sz="1000" kern="1200" baseline="0" dirty="0" smtClean="0">
                          <a:solidFill>
                            <a:schemeClr val="dk1"/>
                          </a:solidFill>
                          <a:latin typeface="+mn-lt"/>
                          <a:ea typeface="+mn-ea"/>
                          <a:cs typeface="+mn-cs"/>
                        </a:rPr>
                        <a:t>twice within a topic.</a:t>
                      </a:r>
                      <a:endParaRPr lang="en-US" sz="1000" dirty="0"/>
                    </a:p>
                  </a:txBody>
                  <a:tcPr/>
                </a:tc>
                <a:tc>
                  <a:txBody>
                    <a:bodyPr/>
                    <a:lstStyle/>
                    <a:p>
                      <a:pPr>
                        <a:buFont typeface="Arial" pitchFamily="34" charset="0"/>
                        <a:buChar char="•"/>
                      </a:pPr>
                      <a:r>
                        <a:rPr lang="en-US" sz="1000" kern="1200" baseline="0" dirty="0" smtClean="0">
                          <a:solidFill>
                            <a:schemeClr val="dk1"/>
                          </a:solidFill>
                          <a:latin typeface="+mn-lt"/>
                          <a:ea typeface="+mn-ea"/>
                          <a:cs typeface="+mn-cs"/>
                        </a:rPr>
                        <a:t>  How much of a user task is already</a:t>
                      </a:r>
                    </a:p>
                    <a:p>
                      <a:r>
                        <a:rPr lang="en-US" sz="1000" kern="1200" baseline="0" dirty="0" smtClean="0">
                          <a:solidFill>
                            <a:schemeClr val="dk1"/>
                          </a:solidFill>
                          <a:latin typeface="+mn-lt"/>
                          <a:ea typeface="+mn-ea"/>
                          <a:cs typeface="+mn-cs"/>
                        </a:rPr>
                        <a:t>complete?</a:t>
                      </a:r>
                    </a:p>
                    <a:p>
                      <a:pPr>
                        <a:buFont typeface="Arial" pitchFamily="34" charset="0"/>
                        <a:buChar char="•"/>
                      </a:pPr>
                      <a:r>
                        <a:rPr lang="en-US" sz="1000" kern="1200" baseline="0" dirty="0" smtClean="0">
                          <a:solidFill>
                            <a:schemeClr val="dk1"/>
                          </a:solidFill>
                          <a:latin typeface="+mn-lt"/>
                          <a:ea typeface="+mn-ea"/>
                          <a:cs typeface="+mn-cs"/>
                        </a:rPr>
                        <a:t>  What is left to do? What does the user</a:t>
                      </a:r>
                    </a:p>
                    <a:p>
                      <a:r>
                        <a:rPr lang="en-US" sz="1000" kern="1200" baseline="0" dirty="0" smtClean="0">
                          <a:solidFill>
                            <a:schemeClr val="dk1"/>
                          </a:solidFill>
                          <a:latin typeface="+mn-lt"/>
                          <a:ea typeface="+mn-ea"/>
                          <a:cs typeface="+mn-cs"/>
                        </a:rPr>
                        <a:t>still need to know?</a:t>
                      </a:r>
                    </a:p>
                    <a:p>
                      <a:pPr>
                        <a:buFont typeface="Arial" pitchFamily="34" charset="0"/>
                        <a:buChar char="•"/>
                      </a:pPr>
                      <a:r>
                        <a:rPr lang="en-US" sz="1000" kern="1200" baseline="0" dirty="0" smtClean="0">
                          <a:solidFill>
                            <a:schemeClr val="dk1"/>
                          </a:solidFill>
                          <a:latin typeface="+mn-lt"/>
                          <a:ea typeface="+mn-ea"/>
                          <a:cs typeface="+mn-cs"/>
                        </a:rPr>
                        <a:t>  How's the readability of my topic?</a:t>
                      </a:r>
                      <a:endParaRPr lang="en-US" sz="1000" dirty="0"/>
                    </a:p>
                  </a:txBody>
                  <a:tcPr/>
                </a:tc>
              </a:tr>
            </a:tbl>
          </a:graphicData>
        </a:graphic>
      </p:graphicFrame>
      <p:sp>
        <p:nvSpPr>
          <p:cNvPr id="4" name="Slide Number Placeholder 3"/>
          <p:cNvSpPr>
            <a:spLocks noGrp="1"/>
          </p:cNvSpPr>
          <p:nvPr>
            <p:ph type="sldNum" sz="quarter" idx="11"/>
          </p:nvPr>
        </p:nvSpPr>
        <p:spPr/>
        <p:txBody>
          <a:bodyPr/>
          <a:lstStyle/>
          <a:p>
            <a:pPr>
              <a:defRPr/>
            </a:pPr>
            <a:fld id="{47C70A49-F5B8-466F-A522-D2C9A0D45CF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What to avoid: Example 1</a:t>
            </a:r>
          </a:p>
        </p:txBody>
      </p:sp>
      <p:pic>
        <p:nvPicPr>
          <p:cNvPr id="70659" name="Content Placeholder 4" descr="xref1.bmp"/>
          <p:cNvPicPr>
            <a:picLocks noGrp="1" noChangeAspect="1"/>
          </p:cNvPicPr>
          <p:nvPr>
            <p:ph idx="1"/>
          </p:nvPr>
        </p:nvPicPr>
        <p:blipFill>
          <a:blip r:embed="rId3"/>
          <a:srcRect/>
          <a:stretch>
            <a:fillRect/>
          </a:stretch>
        </p:blipFill>
        <p:spPr>
          <a:xfrm>
            <a:off x="2249488" y="1300163"/>
            <a:ext cx="4552950" cy="5091112"/>
          </a:xfrm>
        </p:spPr>
      </p:pic>
      <p:sp>
        <p:nvSpPr>
          <p:cNvPr id="4" name="Slide Number Placeholder 3"/>
          <p:cNvSpPr>
            <a:spLocks noGrp="1"/>
          </p:cNvSpPr>
          <p:nvPr>
            <p:ph type="sldNum" sz="quarter" idx="11"/>
          </p:nvPr>
        </p:nvSpPr>
        <p:spPr/>
        <p:txBody>
          <a:bodyPr/>
          <a:lstStyle/>
          <a:p>
            <a:pPr>
              <a:defRPr/>
            </a:pPr>
            <a:fld id="{192C0286-DABA-426B-818F-CD0BB62E8178}"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t>What to avoid: Example 2</a:t>
            </a:r>
          </a:p>
        </p:txBody>
      </p:sp>
      <p:pic>
        <p:nvPicPr>
          <p:cNvPr id="71683" name="Content Placeholder 4" descr="xref2.bmp"/>
          <p:cNvPicPr>
            <a:picLocks noGrp="1" noChangeAspect="1"/>
          </p:cNvPicPr>
          <p:nvPr>
            <p:ph idx="1"/>
          </p:nvPr>
        </p:nvPicPr>
        <p:blipFill>
          <a:blip r:embed="rId3"/>
          <a:srcRect/>
          <a:stretch>
            <a:fillRect/>
          </a:stretch>
        </p:blipFill>
        <p:spPr>
          <a:xfrm>
            <a:off x="1978028" y="1744664"/>
            <a:ext cx="4669900" cy="2932873"/>
          </a:xfrm>
        </p:spPr>
      </p:pic>
      <p:sp>
        <p:nvSpPr>
          <p:cNvPr id="4" name="Slide Number Placeholder 3"/>
          <p:cNvSpPr>
            <a:spLocks noGrp="1"/>
          </p:cNvSpPr>
          <p:nvPr>
            <p:ph type="sldNum" sz="quarter" idx="11"/>
          </p:nvPr>
        </p:nvSpPr>
        <p:spPr/>
        <p:txBody>
          <a:bodyPr/>
          <a:lstStyle/>
          <a:p>
            <a:pPr>
              <a:defRPr/>
            </a:pPr>
            <a:fld id="{6D04D82B-0C8D-477B-ABC7-C2D5932FEEE9}"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51AB5E52-0441-4DCB-A9A9-E559184DA9E3}" type="slidenum">
              <a:rPr lang="en-US" sz="1000" b="1">
                <a:solidFill>
                  <a:srgbClr val="333333"/>
                </a:solidFill>
                <a:cs typeface="+mn-cs"/>
              </a:rPr>
              <a:pPr eaLnBrk="0" hangingPunct="0">
                <a:defRPr/>
              </a:pPr>
              <a:t>55</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8194" name="Object 3"/>
            <p:cNvGraphicFramePr>
              <a:graphicFrameLocks noChangeAspect="1"/>
            </p:cNvGraphicFramePr>
            <p:nvPr/>
          </p:nvGraphicFramePr>
          <p:xfrm>
            <a:off x="0" y="0"/>
            <a:ext cx="1130" cy="4320"/>
          </p:xfrm>
          <a:graphic>
            <a:graphicData uri="http://schemas.openxmlformats.org/presentationml/2006/ole">
              <p:oleObj spid="_x0000_s13314" name="Image" r:id="rId4" imgW="1879365" imgH="7200000" progId="">
                <p:embed/>
              </p:oleObj>
            </a:graphicData>
          </a:graphic>
        </p:graphicFrame>
        <p:sp>
          <p:nvSpPr>
            <p:cNvPr id="8200"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8201"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8198" name="Rectangle 6"/>
          <p:cNvSpPr>
            <a:spLocks noChangeArrowheads="1"/>
          </p:cNvSpPr>
          <p:nvPr/>
        </p:nvSpPr>
        <p:spPr bwMode="auto">
          <a:xfrm>
            <a:off x="4098925" y="1868488"/>
            <a:ext cx="3813175" cy="2835275"/>
          </a:xfrm>
          <a:prstGeom prst="rect">
            <a:avLst/>
          </a:prstGeom>
          <a:noFill/>
          <a:ln w="9525">
            <a:noFill/>
            <a:miter lim="800000"/>
            <a:headEnd/>
            <a:tailEnd/>
          </a:ln>
        </p:spPr>
        <p:txBody>
          <a:bodyPr anchor="ctr"/>
          <a:lstStyle/>
          <a:p>
            <a:pPr algn="l"/>
            <a:r>
              <a:rPr lang="en-US" sz="3600" b="1" dirty="0" smtClean="0">
                <a:solidFill>
                  <a:srgbClr val="678BA8"/>
                </a:solidFill>
              </a:rPr>
              <a:t>Planning and Managing Topics Overview</a:t>
            </a:r>
            <a:endParaRPr lang="en-US" sz="3600" b="1" dirty="0">
              <a:solidFill>
                <a:schemeClr val="bg1"/>
              </a:solidFill>
            </a:endParaRPr>
          </a:p>
        </p:txBody>
      </p:sp>
      <p:sp>
        <p:nvSpPr>
          <p:cNvPr id="9" name="Slide Number Placeholder 8"/>
          <p:cNvSpPr>
            <a:spLocks noGrp="1"/>
          </p:cNvSpPr>
          <p:nvPr>
            <p:ph type="sldNum" sz="quarter" idx="11"/>
          </p:nvPr>
        </p:nvSpPr>
        <p:spPr/>
        <p:txBody>
          <a:bodyPr/>
          <a:lstStyle/>
          <a:p>
            <a:pPr>
              <a:defRPr/>
            </a:pPr>
            <a:fld id="{605CF416-23D4-470A-876F-30C4BD2077F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Effective content requires planning</a:t>
            </a:r>
          </a:p>
        </p:txBody>
      </p:sp>
      <p:sp>
        <p:nvSpPr>
          <p:cNvPr id="10243" name="Content Placeholder 2"/>
          <p:cNvSpPr>
            <a:spLocks noGrp="1"/>
          </p:cNvSpPr>
          <p:nvPr>
            <p:ph idx="1"/>
          </p:nvPr>
        </p:nvSpPr>
        <p:spPr/>
        <p:txBody>
          <a:bodyPr/>
          <a:lstStyle/>
          <a:p>
            <a:pPr>
              <a:buFontTx/>
              <a:buNone/>
            </a:pPr>
            <a:r>
              <a:rPr lang="en-US" dirty="0" smtClean="0"/>
              <a:t>InfoDev needs to plan content early to ensure</a:t>
            </a:r>
          </a:p>
          <a:p>
            <a:r>
              <a:rPr lang="en-US" dirty="0" smtClean="0"/>
              <a:t>Deliverables and support site are filled with needed, value-added topics users will want to read and use </a:t>
            </a:r>
          </a:p>
          <a:p>
            <a:r>
              <a:rPr lang="en-US" dirty="0" smtClean="0"/>
              <a:t>Answers (topics) are quickly searchable through Google, Support site, and product Help </a:t>
            </a:r>
          </a:p>
          <a:p>
            <a:r>
              <a:rPr lang="en-US" dirty="0" smtClean="0"/>
              <a:t>Topics anticipate information needs of customers by understanding user tasks and related questions</a:t>
            </a:r>
          </a:p>
          <a:p>
            <a:pPr>
              <a:buNone/>
            </a:pPr>
            <a:endParaRPr lang="en-US" sz="20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US" smtClean="0"/>
              <a:t>Tools and methods for managing content</a:t>
            </a:r>
          </a:p>
        </p:txBody>
      </p:sp>
      <p:sp>
        <p:nvSpPr>
          <p:cNvPr id="72707" name="Content Placeholder 3"/>
          <p:cNvSpPr>
            <a:spLocks noGrp="1"/>
          </p:cNvSpPr>
          <p:nvPr>
            <p:ph idx="1"/>
          </p:nvPr>
        </p:nvSpPr>
        <p:spPr/>
        <p:txBody>
          <a:bodyPr/>
          <a:lstStyle/>
          <a:p>
            <a:r>
              <a:rPr lang="en-US" dirty="0" smtClean="0"/>
              <a:t>CMS </a:t>
            </a:r>
          </a:p>
          <a:p>
            <a:pPr lvl="1"/>
            <a:r>
              <a:rPr lang="en-US" dirty="0" smtClean="0"/>
              <a:t>Storing and editing of individual topics (Source collection)</a:t>
            </a:r>
          </a:p>
          <a:p>
            <a:pPr lvl="1"/>
            <a:r>
              <a:rPr lang="en-US" dirty="0" smtClean="0"/>
              <a:t>Assembling topics into various deliverables (Deliverables collection)</a:t>
            </a:r>
          </a:p>
          <a:p>
            <a:r>
              <a:rPr lang="en-US" dirty="0" smtClean="0"/>
              <a:t>InfoDev Plan for planning project (overall goals)</a:t>
            </a:r>
          </a:p>
          <a:p>
            <a:r>
              <a:rPr lang="en-US" dirty="0" smtClean="0"/>
              <a:t>symTOP Web (formerly InfoDev </a:t>
            </a:r>
            <a:r>
              <a:rPr lang="en-US" dirty="0" smtClean="0"/>
              <a:t>Deliverables </a:t>
            </a:r>
            <a:r>
              <a:rPr lang="en-US" dirty="0" smtClean="0"/>
              <a:t>spreadsheet) </a:t>
            </a:r>
            <a:r>
              <a:rPr lang="en-US" dirty="0" smtClean="0"/>
              <a:t>for communicating deliverables to L10N</a:t>
            </a:r>
          </a:p>
          <a:p>
            <a:r>
              <a:rPr lang="en-US" dirty="0" smtClean="0"/>
              <a:t>User Topic Matrix (UTM) for planning, designing, and managing content at the topic level</a:t>
            </a:r>
          </a:p>
        </p:txBody>
      </p:sp>
      <p:sp>
        <p:nvSpPr>
          <p:cNvPr id="2" name="Slide Number Placeholder 1"/>
          <p:cNvSpPr>
            <a:spLocks noGrp="1"/>
          </p:cNvSpPr>
          <p:nvPr>
            <p:ph type="sldNum" sz="quarter" idx="11"/>
          </p:nvPr>
        </p:nvSpPr>
        <p:spPr/>
        <p:txBody>
          <a:bodyPr/>
          <a:lstStyle/>
          <a:p>
            <a:pPr>
              <a:defRPr/>
            </a:pPr>
            <a:fld id="{DAA8231D-B727-456E-B5E1-006917B46E95}"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t>Managing content at the topic level</a:t>
            </a:r>
          </a:p>
        </p:txBody>
      </p:sp>
      <p:sp>
        <p:nvSpPr>
          <p:cNvPr id="73731" name="Content Placeholder 2"/>
          <p:cNvSpPr>
            <a:spLocks noGrp="1"/>
          </p:cNvSpPr>
          <p:nvPr>
            <p:ph idx="1"/>
          </p:nvPr>
        </p:nvSpPr>
        <p:spPr/>
        <p:txBody>
          <a:bodyPr/>
          <a:lstStyle/>
          <a:p>
            <a:r>
              <a:rPr lang="en-US" dirty="0" smtClean="0"/>
              <a:t>Topic title</a:t>
            </a:r>
          </a:p>
          <a:p>
            <a:r>
              <a:rPr lang="en-US" dirty="0" smtClean="0"/>
              <a:t>Topic type</a:t>
            </a:r>
          </a:p>
          <a:p>
            <a:r>
              <a:rPr lang="en-US" dirty="0" smtClean="0"/>
              <a:t>User question</a:t>
            </a:r>
          </a:p>
          <a:p>
            <a:r>
              <a:rPr lang="en-US" dirty="0" smtClean="0"/>
              <a:t>Other optional categories and IDO related tracking</a:t>
            </a:r>
          </a:p>
          <a:p>
            <a:r>
              <a:rPr lang="en-US" dirty="0" smtClean="0"/>
              <a:t>Inventory type organization principle </a:t>
            </a:r>
          </a:p>
          <a:p>
            <a:pPr lvl="1"/>
            <a:r>
              <a:rPr lang="en-US" dirty="0" smtClean="0"/>
              <a:t>Plan/track each topic only once</a:t>
            </a:r>
          </a:p>
          <a:p>
            <a:pPr lvl="1"/>
            <a:r>
              <a:rPr lang="en-US" dirty="0" smtClean="0"/>
              <a:t>List by component/functional area (not by chapter/deliverable)</a:t>
            </a:r>
          </a:p>
        </p:txBody>
      </p:sp>
      <p:sp>
        <p:nvSpPr>
          <p:cNvPr id="4" name="Slide Number Placeholder 3"/>
          <p:cNvSpPr>
            <a:spLocks noGrp="1"/>
          </p:cNvSpPr>
          <p:nvPr>
            <p:ph type="sldNum" sz="quarter" idx="11"/>
          </p:nvPr>
        </p:nvSpPr>
        <p:spPr/>
        <p:txBody>
          <a:bodyPr/>
          <a:lstStyle/>
          <a:p>
            <a:pPr>
              <a:defRPr/>
            </a:pPr>
            <a:fld id="{E511DC7F-30C5-42E5-B43C-6A99A103A753}"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UTM master topic list view</a:t>
            </a:r>
            <a:endParaRPr lang="en-US" dirty="0"/>
          </a:p>
        </p:txBody>
      </p:sp>
      <p:pic>
        <p:nvPicPr>
          <p:cNvPr id="4" name="Content Placeholder 3" descr="UTM.bmp"/>
          <p:cNvPicPr>
            <a:picLocks noGrp="1" noChangeAspect="1"/>
          </p:cNvPicPr>
          <p:nvPr>
            <p:ph idx="1"/>
          </p:nvPr>
        </p:nvPicPr>
        <p:blipFill>
          <a:blip r:embed="rId3"/>
          <a:stretch>
            <a:fillRect/>
          </a:stretch>
        </p:blipFill>
        <p:spPr>
          <a:xfrm>
            <a:off x="754062" y="1945481"/>
            <a:ext cx="7543800" cy="38004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7E8E6C33-1A0B-4D7C-9E32-C83C23CD4B9F}" type="slidenum">
              <a:rPr lang="en-US" sz="1000" b="1">
                <a:solidFill>
                  <a:srgbClr val="333333"/>
                </a:solidFill>
                <a:cs typeface="+mn-cs"/>
              </a:rPr>
              <a:pPr eaLnBrk="0" hangingPunct="0">
                <a:defRPr/>
              </a:pPr>
              <a:t>6</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3074" name="Object 3"/>
            <p:cNvGraphicFramePr>
              <a:graphicFrameLocks noChangeAspect="1"/>
            </p:cNvGraphicFramePr>
            <p:nvPr/>
          </p:nvGraphicFramePr>
          <p:xfrm>
            <a:off x="0" y="0"/>
            <a:ext cx="1130" cy="4320"/>
          </p:xfrm>
          <a:graphic>
            <a:graphicData uri="http://schemas.openxmlformats.org/presentationml/2006/ole">
              <p:oleObj spid="_x0000_s8194" name="Image" r:id="rId4" imgW="1879365" imgH="7200000" progId="">
                <p:embed/>
              </p:oleObj>
            </a:graphicData>
          </a:graphic>
        </p:graphicFrame>
        <p:sp>
          <p:nvSpPr>
            <p:cNvPr id="3080"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3081"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3078" name="Rectangle 6"/>
          <p:cNvSpPr>
            <a:spLocks noChangeArrowheads="1"/>
          </p:cNvSpPr>
          <p:nvPr/>
        </p:nvSpPr>
        <p:spPr bwMode="auto">
          <a:xfrm>
            <a:off x="4098925" y="1868488"/>
            <a:ext cx="3813175" cy="2289175"/>
          </a:xfrm>
          <a:prstGeom prst="rect">
            <a:avLst/>
          </a:prstGeom>
          <a:noFill/>
          <a:ln w="9525">
            <a:noFill/>
            <a:miter lim="800000"/>
            <a:headEnd/>
            <a:tailEnd/>
          </a:ln>
        </p:spPr>
        <p:txBody>
          <a:bodyPr anchor="ctr"/>
          <a:lstStyle/>
          <a:p>
            <a:pPr algn="l"/>
            <a:r>
              <a:rPr lang="en-US" sz="3600" b="1">
                <a:solidFill>
                  <a:srgbClr val="678BA8"/>
                </a:solidFill>
              </a:rPr>
              <a:t>Topic Oriented Publishing (TOP)</a:t>
            </a:r>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048AE8AA-D11C-44B9-9E28-85BBD95095C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Brightmail example (IDO tracking)</a:t>
            </a:r>
            <a:endParaRPr lang="en-US" dirty="0"/>
          </a:p>
        </p:txBody>
      </p:sp>
      <p:pic>
        <p:nvPicPr>
          <p:cNvPr id="4" name="Content Placeholder 3" descr="UTM2.bmp"/>
          <p:cNvPicPr>
            <a:picLocks noGrp="1" noChangeAspect="1"/>
          </p:cNvPicPr>
          <p:nvPr>
            <p:ph idx="1"/>
          </p:nvPr>
        </p:nvPicPr>
        <p:blipFill>
          <a:blip r:embed="rId3"/>
          <a:stretch>
            <a:fillRect/>
          </a:stretch>
        </p:blipFill>
        <p:spPr>
          <a:xfrm>
            <a:off x="673100" y="2107406"/>
            <a:ext cx="7705725" cy="3476625"/>
          </a:xfrm>
        </p:spPr>
      </p:pic>
      <p:sp>
        <p:nvSpPr>
          <p:cNvPr id="5" name="Down Arrow 4"/>
          <p:cNvSpPr>
            <a:spLocks noChangeAspect="1"/>
          </p:cNvSpPr>
          <p:nvPr/>
        </p:nvSpPr>
        <p:spPr bwMode="auto">
          <a:xfrm>
            <a:off x="7467600" y="1295400"/>
            <a:ext cx="341958" cy="690365"/>
          </a:xfrm>
          <a:prstGeom prst="downArrow">
            <a:avLst>
              <a:gd name="adj1" fmla="val 37041"/>
              <a:gd name="adj2" fmla="val 50000"/>
            </a:avLst>
          </a:prstGeom>
          <a:solidFill>
            <a:srgbClr val="FFC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task-based topic architectures</a:t>
            </a:r>
            <a:endParaRPr lang="en-US" dirty="0"/>
          </a:p>
        </p:txBody>
      </p:sp>
      <p:sp>
        <p:nvSpPr>
          <p:cNvPr id="3" name="Content Placeholder 2"/>
          <p:cNvSpPr>
            <a:spLocks noGrp="1"/>
          </p:cNvSpPr>
          <p:nvPr>
            <p:ph idx="1"/>
          </p:nvPr>
        </p:nvSpPr>
        <p:spPr/>
        <p:txBody>
          <a:bodyPr/>
          <a:lstStyle/>
          <a:p>
            <a:r>
              <a:rPr lang="en-US" dirty="0" smtClean="0"/>
              <a:t>Understand high-level user tasks (key tasks)</a:t>
            </a:r>
          </a:p>
          <a:p>
            <a:r>
              <a:rPr lang="en-US" dirty="0" smtClean="0"/>
              <a:t>List the individual task topics needed as well as the concept and reference topics to support these</a:t>
            </a:r>
          </a:p>
          <a:p>
            <a:pPr lvl="1">
              <a:buNone/>
            </a:pPr>
            <a:endParaRPr lang="en-US" dirty="0" smtClean="0"/>
          </a:p>
          <a:p>
            <a:pPr lvl="1"/>
            <a:endParaRPr lang="en-US" dirty="0" smtClean="0"/>
          </a:p>
          <a:p>
            <a:pPr lvl="1"/>
            <a:endParaRPr lang="en-US" dirty="0" smtClean="0"/>
          </a:p>
          <a:p>
            <a:pPr lvl="1"/>
            <a:endParaRPr lang="en-US" dirty="0" smtClean="0"/>
          </a:p>
          <a:p>
            <a:pPr lvl="1"/>
            <a:r>
              <a:rPr lang="en-US" dirty="0" smtClean="0"/>
              <a:t>User roles help to refine what’s needed </a:t>
            </a:r>
            <a:r>
              <a:rPr lang="en-US" smtClean="0"/>
              <a:t>(advanced)</a:t>
            </a:r>
            <a:endParaRPr lang="en-US" dirty="0" smtClean="0"/>
          </a:p>
          <a:p>
            <a:r>
              <a:rPr lang="en-US" dirty="0" smtClean="0"/>
              <a:t>Use content models (for example, key task chapter) to flesh out topic clusters and design into deliverables</a:t>
            </a:r>
          </a:p>
          <a:p>
            <a:r>
              <a:rPr lang="en-US" dirty="0" smtClean="0"/>
              <a:t>Add all new topics to master topic list</a:t>
            </a:r>
            <a:endParaRPr lang="en-US" dirty="0"/>
          </a:p>
        </p:txBody>
      </p:sp>
      <p:pic>
        <p:nvPicPr>
          <p:cNvPr id="5" name="Picture 4" descr="Task_table.bmp"/>
          <p:cNvPicPr>
            <a:picLocks noChangeAspect="1"/>
          </p:cNvPicPr>
          <p:nvPr/>
        </p:nvPicPr>
        <p:blipFill>
          <a:blip r:embed="rId3"/>
          <a:stretch>
            <a:fillRect/>
          </a:stretch>
        </p:blipFill>
        <p:spPr>
          <a:xfrm>
            <a:off x="1524000" y="2743200"/>
            <a:ext cx="3971925" cy="127635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Key task content model</a:t>
            </a:r>
            <a:endParaRPr lang="en-US" dirty="0"/>
          </a:p>
        </p:txBody>
      </p:sp>
      <p:pic>
        <p:nvPicPr>
          <p:cNvPr id="4" name="Content Placeholder 3" descr="KeyTaskModel.bmp"/>
          <p:cNvPicPr>
            <a:picLocks noGrp="1" noChangeAspect="1"/>
          </p:cNvPicPr>
          <p:nvPr>
            <p:ph idx="1"/>
          </p:nvPr>
        </p:nvPicPr>
        <p:blipFill>
          <a:blip r:embed="rId3"/>
          <a:stretch>
            <a:fillRect/>
          </a:stretch>
        </p:blipFill>
        <p:spPr>
          <a:xfrm>
            <a:off x="1949450" y="1640681"/>
            <a:ext cx="5153025" cy="4410075"/>
          </a:xfrm>
        </p:spPr>
      </p:pic>
      <p:sp>
        <p:nvSpPr>
          <p:cNvPr id="5" name="Left Arrow 4"/>
          <p:cNvSpPr>
            <a:spLocks noChangeAspect="1"/>
          </p:cNvSpPr>
          <p:nvPr/>
        </p:nvSpPr>
        <p:spPr bwMode="auto">
          <a:xfrm>
            <a:off x="5638806" y="3200403"/>
            <a:ext cx="443809" cy="219830"/>
          </a:xfrm>
          <a:prstGeom prst="leftArrow">
            <a:avLst/>
          </a:prstGeom>
          <a:solidFill>
            <a:srgbClr val="FFC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DBB870A6-65ED-4723-BD9D-2C41F584C1AB}" type="slidenum">
              <a:rPr lang="en-US" sz="1000" b="1">
                <a:solidFill>
                  <a:srgbClr val="333333"/>
                </a:solidFill>
                <a:cs typeface="+mn-cs"/>
              </a:rPr>
              <a:pPr eaLnBrk="0" hangingPunct="0">
                <a:defRPr/>
              </a:pPr>
              <a:t>63</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9218" name="Object 3"/>
            <p:cNvGraphicFramePr>
              <a:graphicFrameLocks noChangeAspect="1"/>
            </p:cNvGraphicFramePr>
            <p:nvPr/>
          </p:nvGraphicFramePr>
          <p:xfrm>
            <a:off x="0" y="0"/>
            <a:ext cx="1130" cy="4320"/>
          </p:xfrm>
          <a:graphic>
            <a:graphicData uri="http://schemas.openxmlformats.org/presentationml/2006/ole">
              <p:oleObj spid="_x0000_s14338" name="Image" r:id="rId4" imgW="1879365" imgH="7200000" progId="">
                <p:embed/>
              </p:oleObj>
            </a:graphicData>
          </a:graphic>
        </p:graphicFrame>
        <p:sp>
          <p:nvSpPr>
            <p:cNvPr id="9224"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9225"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9222" name="Rectangle 6"/>
          <p:cNvSpPr>
            <a:spLocks noChangeArrowheads="1"/>
          </p:cNvSpPr>
          <p:nvPr/>
        </p:nvSpPr>
        <p:spPr bwMode="auto">
          <a:xfrm>
            <a:off x="4098925" y="1868488"/>
            <a:ext cx="3813175" cy="2835275"/>
          </a:xfrm>
          <a:prstGeom prst="rect">
            <a:avLst/>
          </a:prstGeom>
          <a:noFill/>
          <a:ln w="9525">
            <a:noFill/>
            <a:miter lim="800000"/>
            <a:headEnd/>
            <a:tailEnd/>
          </a:ln>
        </p:spPr>
        <p:txBody>
          <a:bodyPr anchor="ctr"/>
          <a:lstStyle/>
          <a:p>
            <a:pPr algn="l"/>
            <a:r>
              <a:rPr lang="en-US" sz="3600" b="1" dirty="0" smtClean="0">
                <a:solidFill>
                  <a:srgbClr val="678BA8"/>
                </a:solidFill>
              </a:rPr>
              <a:t>Topification Checklist </a:t>
            </a:r>
            <a:r>
              <a:rPr lang="en-US" sz="3600" b="1" dirty="0">
                <a:solidFill>
                  <a:srgbClr val="678BA8"/>
                </a:solidFill>
              </a:rPr>
              <a:t>and More Examples</a:t>
            </a:r>
            <a:endParaRPr lang="en-US" sz="3600" b="1" dirty="0">
              <a:solidFill>
                <a:schemeClr val="bg1"/>
              </a:solidFill>
            </a:endParaRPr>
          </a:p>
        </p:txBody>
      </p:sp>
      <p:sp>
        <p:nvSpPr>
          <p:cNvPr id="9" name="Slide Number Placeholder 8"/>
          <p:cNvSpPr>
            <a:spLocks noGrp="1"/>
          </p:cNvSpPr>
          <p:nvPr>
            <p:ph type="sldNum" sz="quarter" idx="11"/>
          </p:nvPr>
        </p:nvSpPr>
        <p:spPr/>
        <p:txBody>
          <a:bodyPr/>
          <a:lstStyle/>
          <a:p>
            <a:pPr>
              <a:defRPr/>
            </a:pPr>
            <a:fld id="{E76515C6-D36F-4FCD-BF1D-4F9900B5DAE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Topification checklist</a:t>
            </a:r>
          </a:p>
        </p:txBody>
      </p:sp>
      <p:sp>
        <p:nvSpPr>
          <p:cNvPr id="74755" name="Content Placeholder 2"/>
          <p:cNvSpPr>
            <a:spLocks noGrp="1"/>
          </p:cNvSpPr>
          <p:nvPr>
            <p:ph idx="1"/>
          </p:nvPr>
        </p:nvSpPr>
        <p:spPr>
          <a:xfrm>
            <a:off x="142875" y="1300163"/>
            <a:ext cx="8766175" cy="5343525"/>
          </a:xfrm>
        </p:spPr>
        <p:txBody>
          <a:bodyPr/>
          <a:lstStyle/>
          <a:p>
            <a:pPr>
              <a:buFont typeface="Wingdings" pitchFamily="2" charset="2"/>
              <a:buChar char="ü"/>
            </a:pPr>
            <a:r>
              <a:rPr lang="en-US" sz="1400" dirty="0" smtClean="0"/>
              <a:t>Add inter-topic cross-references to all topics</a:t>
            </a:r>
          </a:p>
          <a:p>
            <a:pPr lvl="1"/>
            <a:r>
              <a:rPr lang="en-US" sz="1100" dirty="0" smtClean="0"/>
              <a:t>Includes x-refs after last step of procedures for task topics</a:t>
            </a:r>
          </a:p>
          <a:p>
            <a:pPr>
              <a:buFont typeface="Wingdings" pitchFamily="2" charset="2"/>
              <a:buChar char="ü"/>
            </a:pPr>
            <a:r>
              <a:rPr lang="en-US" sz="1400" dirty="0" smtClean="0"/>
              <a:t>Review topic titles</a:t>
            </a:r>
          </a:p>
          <a:p>
            <a:pPr lvl="1"/>
            <a:r>
              <a:rPr lang="en-US" sz="1100" dirty="0" smtClean="0"/>
              <a:t>Ensure they match the individual topic types</a:t>
            </a:r>
          </a:p>
          <a:p>
            <a:pPr lvl="1"/>
            <a:r>
              <a:rPr lang="en-US" sz="1100" dirty="0" smtClean="0"/>
              <a:t>Ensure that titles are context free and standalone</a:t>
            </a:r>
          </a:p>
          <a:p>
            <a:pPr lvl="1"/>
            <a:r>
              <a:rPr lang="en-US" sz="1100" dirty="0" smtClean="0"/>
              <a:t>Make them as unambiguous as possible</a:t>
            </a:r>
          </a:p>
          <a:p>
            <a:pPr>
              <a:buFont typeface="Wingdings" pitchFamily="2" charset="2"/>
              <a:buChar char="ü"/>
            </a:pPr>
            <a:r>
              <a:rPr lang="en-US" sz="1400" dirty="0" smtClean="0"/>
              <a:t>Ensure that the topic answers a valid user question (UTM column)</a:t>
            </a:r>
          </a:p>
          <a:p>
            <a:pPr>
              <a:buFont typeface="Wingdings" pitchFamily="2" charset="2"/>
              <a:buChar char="ü"/>
            </a:pPr>
            <a:r>
              <a:rPr lang="en-US" sz="1400" dirty="0" smtClean="0"/>
              <a:t>Check topic structure (each topic type has a specific structure). Add comment in UTM if fix needed (fix timeframe TBD).</a:t>
            </a:r>
          </a:p>
          <a:p>
            <a:pPr lvl="1"/>
            <a:r>
              <a:rPr lang="en-US" sz="1100" dirty="0" smtClean="0"/>
              <a:t>Ensure that topics have rich text introductory paragraphs to support web search tools</a:t>
            </a:r>
          </a:p>
          <a:p>
            <a:pPr lvl="1"/>
            <a:r>
              <a:rPr lang="en-US" sz="1100" dirty="0" smtClean="0"/>
              <a:t>Ensure that you have intro para for task topics (brief contextual info such as is task optional/mandatory, benefits/outcomes, when to do it, etc.)</a:t>
            </a:r>
          </a:p>
          <a:p>
            <a:pPr lvl="1"/>
            <a:r>
              <a:rPr lang="en-US" sz="1100" dirty="0" smtClean="0"/>
              <a:t>Ensure that there are no procedural elements outside of properly formatted numbered lists</a:t>
            </a:r>
          </a:p>
          <a:p>
            <a:pPr lvl="1"/>
            <a:r>
              <a:rPr lang="en-US" sz="1100" dirty="0" smtClean="0"/>
              <a:t>Ensure that user orientation only happens in procedures (not in body </a:t>
            </a:r>
            <a:r>
              <a:rPr lang="en-US" sz="1100" dirty="0" err="1" smtClean="0"/>
              <a:t>paras</a:t>
            </a:r>
            <a:r>
              <a:rPr lang="en-US" sz="1100" dirty="0" smtClean="0"/>
              <a:t> or titles)</a:t>
            </a:r>
          </a:p>
          <a:p>
            <a:pPr>
              <a:buFont typeface="Wingdings" pitchFamily="2" charset="2"/>
              <a:buChar char="ü"/>
            </a:pPr>
            <a:r>
              <a:rPr lang="en-US" sz="1400" dirty="0" smtClean="0"/>
              <a:t>Eliminate references to the “following chapter”, “previous section”, “this section”, etc.</a:t>
            </a:r>
          </a:p>
          <a:p>
            <a:pPr>
              <a:buFont typeface="Wingdings" pitchFamily="2" charset="2"/>
              <a:buChar char="ü"/>
            </a:pPr>
            <a:r>
              <a:rPr lang="en-US" sz="1400" dirty="0" smtClean="0"/>
              <a:t>Check for irrelevant/redundant/duplicate content. Eliminate or consolidate (examples: “What’s next” topics can be removed; Two topics with similar information can be consolidated into single topic.)</a:t>
            </a:r>
          </a:p>
          <a:p>
            <a:pPr lvl="1"/>
            <a:r>
              <a:rPr lang="en-US" sz="1100" dirty="0" smtClean="0"/>
              <a:t>Eliminate umbrella topics (typically single sentence H1 topics that introduce/support nested topics)</a:t>
            </a:r>
          </a:p>
          <a:p>
            <a:pPr>
              <a:buFont typeface="Wingdings" pitchFamily="2" charset="2"/>
              <a:buChar char="ü"/>
            </a:pPr>
            <a:r>
              <a:rPr lang="en-US" sz="1400" dirty="0" smtClean="0"/>
              <a:t>Refer to chapter content models for standard topics for certain topic clusters (introducing, installing, planning, key task)</a:t>
            </a:r>
          </a:p>
          <a:p>
            <a:pPr>
              <a:buFont typeface="Wingdings" pitchFamily="2" charset="2"/>
              <a:buChar char="ü"/>
            </a:pPr>
            <a:r>
              <a:rPr lang="en-US" sz="1400" dirty="0" smtClean="0"/>
              <a:t>Add at least one index marker</a:t>
            </a:r>
          </a:p>
          <a:p>
            <a:endParaRPr lang="en-US" dirty="0" smtClean="0"/>
          </a:p>
        </p:txBody>
      </p:sp>
      <p:sp>
        <p:nvSpPr>
          <p:cNvPr id="4" name="Slide Number Placeholder 3"/>
          <p:cNvSpPr>
            <a:spLocks noGrp="1"/>
          </p:cNvSpPr>
          <p:nvPr>
            <p:ph type="sldNum" sz="quarter" idx="11"/>
          </p:nvPr>
        </p:nvSpPr>
        <p:spPr/>
        <p:txBody>
          <a:bodyPr/>
          <a:lstStyle/>
          <a:p>
            <a:pPr>
              <a:defRPr/>
            </a:pPr>
            <a:fld id="{02B57FC2-4E03-4A79-90A8-51FBEBB67731}"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topics with multiple tasks</a:t>
            </a:r>
            <a:endParaRPr lang="en-US" dirty="0"/>
          </a:p>
        </p:txBody>
      </p:sp>
      <p:sp>
        <p:nvSpPr>
          <p:cNvPr id="3" name="Content Placeholder 2"/>
          <p:cNvSpPr>
            <a:spLocks noGrp="1"/>
          </p:cNvSpPr>
          <p:nvPr>
            <p:ph idx="1"/>
          </p:nvPr>
        </p:nvSpPr>
        <p:spPr/>
        <p:txBody>
          <a:bodyPr/>
          <a:lstStyle/>
          <a:p>
            <a:pPr>
              <a:buNone/>
            </a:pPr>
            <a:r>
              <a:rPr lang="en-US" dirty="0" smtClean="0"/>
              <a:t>Examples of tasks that can be bundled into single task topic:</a:t>
            </a:r>
          </a:p>
          <a:p>
            <a:r>
              <a:rPr lang="en-US" dirty="0" smtClean="0"/>
              <a:t>Enabling/disabling</a:t>
            </a:r>
          </a:p>
          <a:p>
            <a:pPr lvl="0"/>
            <a:r>
              <a:rPr lang="en-US" dirty="0" smtClean="0"/>
              <a:t>Pausing/resuming</a:t>
            </a:r>
          </a:p>
          <a:p>
            <a:pPr lvl="0"/>
            <a:r>
              <a:rPr lang="en-US" dirty="0" smtClean="0"/>
              <a:t>Creating/editing</a:t>
            </a:r>
          </a:p>
          <a:p>
            <a:pPr lvl="0"/>
            <a:r>
              <a:rPr lang="en-US" dirty="0" smtClean="0"/>
              <a:t>Viewing/editing</a:t>
            </a:r>
          </a:p>
          <a:p>
            <a:r>
              <a:rPr lang="en-US" dirty="0" smtClean="0"/>
              <a:t>Other?</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Task topics with multiple tasks (cont’d)</a:t>
            </a:r>
            <a:endParaRPr lang="en-US" dirty="0"/>
          </a:p>
        </p:txBody>
      </p:sp>
      <p:sp>
        <p:nvSpPr>
          <p:cNvPr id="5" name="Content Placeholder 4"/>
          <p:cNvSpPr>
            <a:spLocks noGrp="1"/>
          </p:cNvSpPr>
          <p:nvPr>
            <p:ph idx="1"/>
          </p:nvPr>
        </p:nvSpPr>
        <p:spPr/>
        <p:txBody>
          <a:bodyPr/>
          <a:lstStyle/>
          <a:p>
            <a:pPr>
              <a:buNone/>
            </a:pPr>
            <a:r>
              <a:rPr lang="en-US" dirty="0" smtClean="0"/>
              <a:t>Criteria for bundled task topics:</a:t>
            </a:r>
          </a:p>
          <a:p>
            <a:pPr lvl="0"/>
            <a:r>
              <a:rPr lang="en-US" sz="2000" dirty="0" smtClean="0"/>
              <a:t>They’ll likely share the same contextual content in an intro para</a:t>
            </a:r>
          </a:p>
          <a:p>
            <a:pPr lvl="0"/>
            <a:r>
              <a:rPr lang="en-US" sz="2000" dirty="0" smtClean="0"/>
              <a:t>They are related (complementary) and very short tasks</a:t>
            </a:r>
          </a:p>
          <a:p>
            <a:pPr lvl="0"/>
            <a:r>
              <a:rPr lang="en-US" sz="2000" dirty="0" smtClean="0"/>
              <a:t>Navigation in UI is virtually identical</a:t>
            </a:r>
          </a:p>
          <a:p>
            <a:pPr>
              <a:buNone/>
            </a:pPr>
            <a:r>
              <a:rPr lang="en-US" dirty="0" smtClean="0"/>
              <a:t>Ways to bundle:</a:t>
            </a:r>
          </a:p>
          <a:p>
            <a:pPr lvl="0"/>
            <a:r>
              <a:rPr lang="en-US" sz="2000" dirty="0" smtClean="0"/>
              <a:t>Same procedure </a:t>
            </a:r>
          </a:p>
          <a:p>
            <a:r>
              <a:rPr lang="en-US" sz="2000" dirty="0" smtClean="0"/>
              <a:t>Stacked procedures (use table/list with </a:t>
            </a:r>
            <a:r>
              <a:rPr lang="en-US" sz="2000" dirty="0" err="1" smtClean="0"/>
              <a:t>xrefs</a:t>
            </a:r>
            <a:r>
              <a:rPr lang="en-US" sz="2000" dirty="0" smtClean="0"/>
              <a:t> to procedures)</a:t>
            </a:r>
          </a:p>
          <a:p>
            <a:pPr>
              <a:buNone/>
            </a:pPr>
            <a:r>
              <a:rPr lang="en-US" dirty="0" smtClean="0"/>
              <a:t>Topic titles</a:t>
            </a:r>
          </a:p>
          <a:p>
            <a:r>
              <a:rPr lang="en-US" sz="2000" dirty="0" smtClean="0"/>
              <a:t>Titles should use “or” rather than “and” or “/”</a:t>
            </a:r>
          </a:p>
          <a:p>
            <a:pPr algn="ctr">
              <a:buNone/>
            </a:pPr>
            <a:r>
              <a:rPr lang="en-US" sz="2000" dirty="0" smtClean="0"/>
              <a:t>Example: </a:t>
            </a:r>
            <a:r>
              <a:rPr lang="en-US" sz="2000" i="1" dirty="0" smtClean="0"/>
              <a:t>Enabling or disabling email notifications</a:t>
            </a:r>
            <a:endParaRPr lang="en-US" sz="2000" i="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97ECAA6A-A656-4AF0-876C-F027A7900121}" type="slidenum">
              <a:rPr lang="en-US"/>
              <a:pPr/>
              <a:t>67</a:t>
            </a:fld>
            <a:endParaRPr lang="en-US"/>
          </a:p>
        </p:txBody>
      </p:sp>
      <p:sp>
        <p:nvSpPr>
          <p:cNvPr id="226306" name="Rectangle 2"/>
          <p:cNvSpPr>
            <a:spLocks noGrp="1" noChangeArrowheads="1"/>
          </p:cNvSpPr>
          <p:nvPr>
            <p:ph type="title"/>
          </p:nvPr>
        </p:nvSpPr>
        <p:spPr/>
        <p:txBody>
          <a:bodyPr/>
          <a:lstStyle/>
          <a:p>
            <a:r>
              <a:rPr lang="en-US">
                <a:solidFill>
                  <a:schemeClr val="tx1"/>
                </a:solidFill>
              </a:rPr>
              <a:t>Source and Deliverables in Vasont</a:t>
            </a:r>
          </a:p>
        </p:txBody>
      </p:sp>
      <p:sp>
        <p:nvSpPr>
          <p:cNvPr id="226307" name="Rectangle 3"/>
          <p:cNvSpPr>
            <a:spLocks noGrp="1" noChangeArrowheads="1"/>
          </p:cNvSpPr>
          <p:nvPr>
            <p:ph type="body" sz="half" idx="1"/>
          </p:nvPr>
        </p:nvSpPr>
        <p:spPr>
          <a:xfrm>
            <a:off x="371475" y="2058988"/>
            <a:ext cx="4306888" cy="1433512"/>
          </a:xfrm>
        </p:spPr>
        <p:txBody>
          <a:bodyPr/>
          <a:lstStyle/>
          <a:p>
            <a:pPr algn="ctr">
              <a:buFontTx/>
              <a:buNone/>
            </a:pPr>
            <a:endParaRPr lang="en-US" sz="2000"/>
          </a:p>
          <a:p>
            <a:pPr algn="ctr">
              <a:buFontTx/>
              <a:buNone/>
            </a:pPr>
            <a:r>
              <a:rPr lang="en-US"/>
              <a:t>Source = grocery store</a:t>
            </a:r>
            <a:r>
              <a:rPr lang="en-US" sz="2000"/>
              <a:t> </a:t>
            </a:r>
          </a:p>
          <a:p>
            <a:pPr algn="ctr">
              <a:buFontTx/>
              <a:buNone/>
            </a:pPr>
            <a:endParaRPr lang="en-US" sz="2000"/>
          </a:p>
          <a:p>
            <a:pPr algn="ctr">
              <a:buFontTx/>
              <a:buNone/>
            </a:pPr>
            <a:endParaRPr lang="en-US" sz="2000">
              <a:solidFill>
                <a:srgbClr val="678BA8"/>
              </a:solidFill>
            </a:endParaRPr>
          </a:p>
        </p:txBody>
      </p:sp>
      <p:pic>
        <p:nvPicPr>
          <p:cNvPr id="226308" name="Picture 4" descr="grocery"/>
          <p:cNvPicPr>
            <a:picLocks noChangeAspect="1" noChangeArrowheads="1"/>
          </p:cNvPicPr>
          <p:nvPr/>
        </p:nvPicPr>
        <p:blipFill>
          <a:blip r:embed="rId3" cstate="print"/>
          <a:srcRect/>
          <a:stretch>
            <a:fillRect/>
          </a:stretch>
        </p:blipFill>
        <p:spPr bwMode="auto">
          <a:xfrm>
            <a:off x="4754563" y="1400175"/>
            <a:ext cx="3608387" cy="2706688"/>
          </a:xfrm>
          <a:prstGeom prst="rect">
            <a:avLst/>
          </a:prstGeom>
          <a:noFill/>
        </p:spPr>
      </p:pic>
      <p:pic>
        <p:nvPicPr>
          <p:cNvPr id="226309" name="Picture 5" descr="recipes"/>
          <p:cNvPicPr>
            <a:picLocks noChangeAspect="1" noChangeArrowheads="1"/>
          </p:cNvPicPr>
          <p:nvPr/>
        </p:nvPicPr>
        <p:blipFill>
          <a:blip r:embed="rId4"/>
          <a:srcRect/>
          <a:stretch>
            <a:fillRect/>
          </a:stretch>
        </p:blipFill>
        <p:spPr bwMode="auto">
          <a:xfrm>
            <a:off x="368300" y="3773488"/>
            <a:ext cx="3321050" cy="2657475"/>
          </a:xfrm>
          <a:prstGeom prst="rect">
            <a:avLst/>
          </a:prstGeom>
          <a:noFill/>
        </p:spPr>
      </p:pic>
      <p:sp>
        <p:nvSpPr>
          <p:cNvPr id="226310" name="Rectangle 6"/>
          <p:cNvSpPr>
            <a:spLocks noGrp="1" noChangeArrowheads="1"/>
          </p:cNvSpPr>
          <p:nvPr>
            <p:ph type="body" sz="half" idx="2"/>
          </p:nvPr>
        </p:nvSpPr>
        <p:spPr>
          <a:xfrm>
            <a:off x="3590925" y="4881563"/>
            <a:ext cx="4306888" cy="1316037"/>
          </a:xfrm>
        </p:spPr>
        <p:txBody>
          <a:bodyPr/>
          <a:lstStyle/>
          <a:p>
            <a:pPr algn="ctr">
              <a:buFontTx/>
              <a:buNone/>
            </a:pPr>
            <a:r>
              <a:rPr lang="en-US"/>
              <a:t>Deliverable = recipe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CCC027CB-EA96-4A93-9344-0CABF2B5D129}" type="slidenum">
              <a:rPr lang="en-US"/>
              <a:pPr/>
              <a:t>68</a:t>
            </a:fld>
            <a:endParaRPr lang="en-US"/>
          </a:p>
        </p:txBody>
      </p:sp>
      <p:sp>
        <p:nvSpPr>
          <p:cNvPr id="201730" name="Rectangle 2"/>
          <p:cNvSpPr>
            <a:spLocks noGrp="1" noChangeArrowheads="1"/>
          </p:cNvSpPr>
          <p:nvPr>
            <p:ph type="title"/>
          </p:nvPr>
        </p:nvSpPr>
        <p:spPr/>
        <p:txBody>
          <a:bodyPr/>
          <a:lstStyle/>
          <a:p>
            <a:r>
              <a:rPr lang="en-US"/>
              <a:t>In other words…</a:t>
            </a:r>
          </a:p>
        </p:txBody>
      </p:sp>
      <p:sp>
        <p:nvSpPr>
          <p:cNvPr id="201731" name="Rectangle 3"/>
          <p:cNvSpPr>
            <a:spLocks noGrp="1" noChangeArrowheads="1"/>
          </p:cNvSpPr>
          <p:nvPr>
            <p:ph type="body" idx="1"/>
          </p:nvPr>
        </p:nvSpPr>
        <p:spPr/>
        <p:txBody>
          <a:bodyPr/>
          <a:lstStyle/>
          <a:p>
            <a:pPr>
              <a:buFontTx/>
              <a:buNone/>
            </a:pPr>
            <a:endParaRPr lang="en-US"/>
          </a:p>
          <a:p>
            <a:pPr>
              <a:buFontTx/>
              <a:buNone/>
            </a:pPr>
            <a:r>
              <a:rPr lang="en-US"/>
              <a:t>   "...Source bin structure could be thought of as aisles in a supermarket. The Deliverables bins would be more like recipes. That is, when you make a pie, you find butter in one aisle and flour in another, and fruit in yet another in the supermarket (Source), but the recipe (Deliverable) combines those items. </a:t>
            </a:r>
          </a:p>
          <a:p>
            <a:pPr>
              <a:buFontTx/>
              <a:buNone/>
            </a:pPr>
            <a:r>
              <a:rPr lang="en-US"/>
              <a:t>   If you arranged the supermarket aisles to make it easy to gather the ingredients for a pie, it would not be as easy to grab the ingredients for baba ganoush."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BE7FAA4F-3570-4E53-9D2A-3FF153EA9FD4}" type="slidenum">
              <a:rPr lang="en-US"/>
              <a:pPr/>
              <a:t>69</a:t>
            </a:fld>
            <a:endParaRPr lang="en-US"/>
          </a:p>
        </p:txBody>
      </p:sp>
      <p:sp>
        <p:nvSpPr>
          <p:cNvPr id="222210" name="Rectangle 2"/>
          <p:cNvSpPr>
            <a:spLocks noGrp="1" noChangeArrowheads="1"/>
          </p:cNvSpPr>
          <p:nvPr>
            <p:ph type="title"/>
          </p:nvPr>
        </p:nvSpPr>
        <p:spPr/>
        <p:txBody>
          <a:bodyPr/>
          <a:lstStyle/>
          <a:p>
            <a:r>
              <a:rPr lang="en-US" dirty="0"/>
              <a:t>Source / Deliverable Structure</a:t>
            </a:r>
          </a:p>
        </p:txBody>
      </p:sp>
      <p:sp>
        <p:nvSpPr>
          <p:cNvPr id="222211" name="Rectangle 3"/>
          <p:cNvSpPr>
            <a:spLocks noGrp="1" noChangeArrowheads="1"/>
          </p:cNvSpPr>
          <p:nvPr>
            <p:ph type="body" idx="1"/>
          </p:nvPr>
        </p:nvSpPr>
        <p:spPr/>
        <p:txBody>
          <a:bodyPr/>
          <a:lstStyle/>
          <a:p>
            <a:pPr>
              <a:buFontTx/>
              <a:buNone/>
            </a:pPr>
            <a:r>
              <a:rPr lang="en-US" dirty="0"/>
              <a:t>Flat source				  Nested deliverable</a:t>
            </a:r>
          </a:p>
          <a:p>
            <a:pPr algn="ctr">
              <a:buFontTx/>
              <a:buNone/>
            </a:pPr>
            <a:endParaRPr lang="en-US" dirty="0"/>
          </a:p>
        </p:txBody>
      </p:sp>
      <p:pic>
        <p:nvPicPr>
          <p:cNvPr id="222212" name="Picture 4" descr="ucs_03"/>
          <p:cNvPicPr>
            <a:picLocks noChangeAspect="1" noChangeArrowheads="1"/>
          </p:cNvPicPr>
          <p:nvPr/>
        </p:nvPicPr>
        <p:blipFill>
          <a:blip r:embed="rId3"/>
          <a:srcRect/>
          <a:stretch>
            <a:fillRect/>
          </a:stretch>
        </p:blipFill>
        <p:spPr bwMode="auto">
          <a:xfrm>
            <a:off x="142875" y="1828800"/>
            <a:ext cx="8766175" cy="4440238"/>
          </a:xfrm>
          <a:prstGeom prst="rect">
            <a:avLst/>
          </a:prstGeom>
          <a:noFill/>
        </p:spPr>
      </p:pic>
      <p:sp>
        <p:nvSpPr>
          <p:cNvPr id="222213" name="Rectangle 5"/>
          <p:cNvSpPr>
            <a:spLocks noChangeArrowheads="1"/>
          </p:cNvSpPr>
          <p:nvPr/>
        </p:nvSpPr>
        <p:spPr bwMode="auto">
          <a:xfrm>
            <a:off x="685800" y="2803525"/>
            <a:ext cx="396875" cy="2590800"/>
          </a:xfrm>
          <a:prstGeom prst="rect">
            <a:avLst/>
          </a:prstGeom>
          <a:noFill/>
          <a:ln w="25400" algn="ctr">
            <a:solidFill>
              <a:srgbClr val="FF0000"/>
            </a:solidFill>
            <a:miter lim="800000"/>
            <a:headEnd/>
            <a:tailEnd/>
          </a:ln>
          <a:effectLst/>
        </p:spPr>
        <p:txBody>
          <a:bodyPr wrap="none" anchor="ctr"/>
          <a:lstStyle/>
          <a:p>
            <a:endParaRPr lang="en-US"/>
          </a:p>
        </p:txBody>
      </p:sp>
      <p:sp>
        <p:nvSpPr>
          <p:cNvPr id="222214" name="Oval 6"/>
          <p:cNvSpPr>
            <a:spLocks noChangeArrowheads="1"/>
          </p:cNvSpPr>
          <p:nvPr/>
        </p:nvSpPr>
        <p:spPr bwMode="auto">
          <a:xfrm>
            <a:off x="5546725" y="2803525"/>
            <a:ext cx="823913" cy="3140075"/>
          </a:xfrm>
          <a:prstGeom prst="ellipse">
            <a:avLst/>
          </a:prstGeom>
          <a:noFill/>
          <a:ln w="25400" algn="ctr">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nvSpPr>
        <p:spPr bwMode="auto">
          <a:xfrm>
            <a:off x="8916988" y="6643688"/>
            <a:ext cx="69850" cy="152400"/>
          </a:xfrm>
          <a:prstGeom prst="rect">
            <a:avLst/>
          </a:prstGeom>
          <a:noFill/>
          <a:ln algn="ctr">
            <a:miter lim="800000"/>
            <a:headEnd/>
            <a:tailEnd/>
          </a:ln>
        </p:spPr>
        <p:txBody>
          <a:bodyPr wrap="none" lIns="0" tIns="0" rIns="0" bIns="0" anchor="ctr" anchorCtr="1">
            <a:spAutoFit/>
          </a:bodyPr>
          <a:lstStyle/>
          <a:p>
            <a:pPr eaLnBrk="0" hangingPunct="0">
              <a:defRPr/>
            </a:pPr>
            <a:fld id="{3B964F49-EE40-490C-AC91-4C6B9E82AB5A}" type="slidenum">
              <a:rPr lang="en-US" sz="1000" b="1">
                <a:solidFill>
                  <a:srgbClr val="333333"/>
                </a:solidFill>
                <a:cs typeface="+mn-cs"/>
              </a:rPr>
              <a:pPr eaLnBrk="0" hangingPunct="0">
                <a:defRPr/>
              </a:pPr>
              <a:t>7</a:t>
            </a:fld>
            <a:endParaRPr lang="en-US" sz="1000" b="1">
              <a:solidFill>
                <a:srgbClr val="333333"/>
              </a:solidFill>
              <a:cs typeface="+mn-cs"/>
            </a:endParaRPr>
          </a:p>
        </p:txBody>
      </p:sp>
      <p:sp>
        <p:nvSpPr>
          <p:cNvPr id="28675" name="Slide Number Placeholder 4"/>
          <p:cNvSpPr txBox="1">
            <a:spLocks noGrp="1"/>
          </p:cNvSpPr>
          <p:nvPr/>
        </p:nvSpPr>
        <p:spPr bwMode="auto">
          <a:xfrm>
            <a:off x="8916988" y="6643688"/>
            <a:ext cx="69850" cy="152400"/>
          </a:xfrm>
          <a:prstGeom prst="rect">
            <a:avLst/>
          </a:prstGeom>
          <a:noFill/>
          <a:ln w="9525" algn="ctr">
            <a:noFill/>
            <a:miter lim="800000"/>
            <a:headEnd/>
            <a:tailEnd/>
          </a:ln>
        </p:spPr>
        <p:txBody>
          <a:bodyPr wrap="none" lIns="0" tIns="0" rIns="0" bIns="0" anchor="ctr" anchorCtr="1">
            <a:spAutoFit/>
          </a:bodyPr>
          <a:lstStyle/>
          <a:p>
            <a:pPr eaLnBrk="0" hangingPunct="0"/>
            <a:fld id="{47BCFFDF-1F16-4A7A-A148-CF9F4188E190}" type="slidenum">
              <a:rPr lang="en-US" sz="1000" b="1">
                <a:solidFill>
                  <a:srgbClr val="333333"/>
                </a:solidFill>
              </a:rPr>
              <a:pPr eaLnBrk="0" hangingPunct="0"/>
              <a:t>7</a:t>
            </a:fld>
            <a:endParaRPr lang="en-US" sz="1000" b="1">
              <a:solidFill>
                <a:srgbClr val="333333"/>
              </a:solidFill>
            </a:endParaRPr>
          </a:p>
        </p:txBody>
      </p:sp>
      <p:sp>
        <p:nvSpPr>
          <p:cNvPr id="28676" name="Rectangle 2"/>
          <p:cNvSpPr>
            <a:spLocks noGrp="1" noChangeArrowheads="1"/>
          </p:cNvSpPr>
          <p:nvPr>
            <p:ph type="title" idx="4294967295"/>
          </p:nvPr>
        </p:nvSpPr>
        <p:spPr/>
        <p:txBody>
          <a:bodyPr/>
          <a:lstStyle/>
          <a:p>
            <a:r>
              <a:rPr lang="en-US" smtClean="0"/>
              <a:t>About topic-oriented publishing (TOP) </a:t>
            </a:r>
          </a:p>
        </p:txBody>
      </p:sp>
      <p:sp>
        <p:nvSpPr>
          <p:cNvPr id="28677" name="Rectangle 3"/>
          <p:cNvSpPr>
            <a:spLocks noGrp="1" noChangeArrowheads="1"/>
          </p:cNvSpPr>
          <p:nvPr>
            <p:ph type="body" idx="4294967295"/>
          </p:nvPr>
        </p:nvSpPr>
        <p:spPr>
          <a:xfrm>
            <a:off x="142875" y="1300163"/>
            <a:ext cx="8766175" cy="5343525"/>
          </a:xfrm>
        </p:spPr>
        <p:txBody>
          <a:bodyPr/>
          <a:lstStyle/>
          <a:p>
            <a:r>
              <a:rPr lang="en-US" sz="2000" dirty="0" smtClean="0"/>
              <a:t>Modular way of creating content that supports a unified content strategy</a:t>
            </a:r>
          </a:p>
          <a:p>
            <a:pPr marL="742950" lvl="1"/>
            <a:r>
              <a:rPr lang="en-US" sz="1800" dirty="0" smtClean="0"/>
              <a:t>Write once; use many times</a:t>
            </a:r>
          </a:p>
          <a:p>
            <a:pPr marL="742950" lvl="1"/>
            <a:r>
              <a:rPr lang="en-US" sz="1800" dirty="0" smtClean="0"/>
              <a:t>Write topics, not manuals</a:t>
            </a:r>
          </a:p>
          <a:p>
            <a:r>
              <a:rPr lang="en-US" sz="2000" dirty="0" smtClean="0"/>
              <a:t>Based on research that has been conducted over several decades</a:t>
            </a:r>
          </a:p>
          <a:p>
            <a:pPr marL="742950" lvl="1"/>
            <a:r>
              <a:rPr lang="en-US" sz="1800" dirty="0" smtClean="0"/>
              <a:t>Started in the 1960s at aerospace companies; honed and developed in technical fields for decades</a:t>
            </a:r>
          </a:p>
          <a:p>
            <a:r>
              <a:rPr lang="en-US" sz="2000" dirty="0" smtClean="0"/>
              <a:t>Industry standard for many major companies that have content management systems</a:t>
            </a:r>
          </a:p>
          <a:p>
            <a:pPr marL="742950" lvl="1"/>
            <a:r>
              <a:rPr lang="en-US" sz="1800" dirty="0" smtClean="0"/>
              <a:t>We are industry leader; we provide workshops at best practices conferences</a:t>
            </a:r>
          </a:p>
          <a:p>
            <a:r>
              <a:rPr lang="en-US" sz="2000" dirty="0" smtClean="0"/>
              <a:t>Mission-critical for delivering high-quality, cost-efficient, and Web-ready content—and staying competitive!</a:t>
            </a:r>
          </a:p>
          <a:p>
            <a:pPr marL="742950" lvl="1"/>
            <a:r>
              <a:rPr lang="en-US" sz="1800" dirty="0" smtClean="0"/>
              <a:t>Supports reuse</a:t>
            </a:r>
          </a:p>
          <a:p>
            <a:pPr marL="742950" lvl="1"/>
            <a:r>
              <a:rPr lang="en-US" sz="1800" dirty="0" smtClean="0"/>
              <a:t>Makes localization cheaper and faster, so that we can sell in more markets</a:t>
            </a:r>
          </a:p>
          <a:p>
            <a:pPr marL="742950" lvl="1"/>
            <a:r>
              <a:rPr lang="en-US" sz="1800" dirty="0" smtClean="0"/>
              <a:t>Publishing topics to the Web makes it easy for users to find the exact information they need when they search </a:t>
            </a:r>
          </a:p>
        </p:txBody>
      </p:sp>
      <p:sp>
        <p:nvSpPr>
          <p:cNvPr id="7" name="Slide Number Placeholder 6"/>
          <p:cNvSpPr>
            <a:spLocks noGrp="1"/>
          </p:cNvSpPr>
          <p:nvPr>
            <p:ph type="sldNum" sz="quarter" idx="11"/>
          </p:nvPr>
        </p:nvSpPr>
        <p:spPr/>
        <p:txBody>
          <a:bodyPr/>
          <a:lstStyle/>
          <a:p>
            <a:pPr>
              <a:defRPr/>
            </a:pPr>
            <a:fld id="{2C953DC4-08B5-4243-8D84-DA0CAAEE392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p:txBody>
          <a:bodyPr/>
          <a:lstStyle/>
          <a:p>
            <a:pPr>
              <a:defRPr/>
            </a:pPr>
            <a:fld id="{147BED43-BFEA-4554-B9A5-137CF3A4AFDE}" type="slidenum">
              <a:rPr lang="en-US" smtClean="0"/>
              <a:pPr>
                <a:defRPr/>
              </a:pPr>
              <a:t>70</a:t>
            </a:fld>
            <a:endParaRPr lang="en-US" smtClean="0"/>
          </a:p>
        </p:txBody>
      </p:sp>
      <p:sp>
        <p:nvSpPr>
          <p:cNvPr id="16387" name="Rectangle 2"/>
          <p:cNvSpPr>
            <a:spLocks noGrp="1" noChangeArrowheads="1"/>
          </p:cNvSpPr>
          <p:nvPr>
            <p:ph type="title"/>
          </p:nvPr>
        </p:nvSpPr>
        <p:spPr/>
        <p:txBody>
          <a:bodyPr/>
          <a:lstStyle/>
          <a:p>
            <a:pPr eaLnBrk="1" hangingPunct="1"/>
            <a:r>
              <a:rPr lang="en-US" smtClean="0"/>
              <a:t>Topic reuse</a:t>
            </a:r>
          </a:p>
        </p:txBody>
      </p:sp>
      <p:sp>
        <p:nvSpPr>
          <p:cNvPr id="16388" name="Rectangle 3"/>
          <p:cNvSpPr>
            <a:spLocks noGrp="1" noChangeArrowheads="1"/>
          </p:cNvSpPr>
          <p:nvPr>
            <p:ph type="body" idx="1"/>
          </p:nvPr>
        </p:nvSpPr>
        <p:spPr/>
        <p:txBody>
          <a:bodyPr/>
          <a:lstStyle/>
          <a:p>
            <a:pPr algn="ctr" eaLnBrk="1" hangingPunct="1">
              <a:buFontTx/>
              <a:buNone/>
            </a:pPr>
            <a:r>
              <a:rPr lang="en-US" smtClean="0"/>
              <a:t>The same topic in source can appear in many deliverables</a:t>
            </a:r>
            <a:endParaRPr lang="en-US" smtClean="0">
              <a:solidFill>
                <a:srgbClr val="678BA8"/>
              </a:solidFill>
            </a:endParaRPr>
          </a:p>
        </p:txBody>
      </p:sp>
      <p:pic>
        <p:nvPicPr>
          <p:cNvPr id="16389" name="Picture 4" descr="ucs_02"/>
          <p:cNvPicPr>
            <a:picLocks noChangeAspect="1" noChangeArrowheads="1"/>
          </p:cNvPicPr>
          <p:nvPr/>
        </p:nvPicPr>
        <p:blipFill>
          <a:blip r:embed="rId3"/>
          <a:srcRect/>
          <a:stretch>
            <a:fillRect/>
          </a:stretch>
        </p:blipFill>
        <p:spPr bwMode="auto">
          <a:xfrm>
            <a:off x="1365250" y="1909763"/>
            <a:ext cx="5978525" cy="448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txBox="1">
            <a:spLocks noGrp="1" noChangeArrowheads="1"/>
          </p:cNvSpPr>
          <p:nvPr/>
        </p:nvSpPr>
        <p:spPr bwMode="auto">
          <a:xfrm>
            <a:off x="4919663" y="6624638"/>
            <a:ext cx="3790950" cy="152400"/>
          </a:xfrm>
          <a:prstGeom prst="rect">
            <a:avLst/>
          </a:prstGeom>
          <a:noFill/>
          <a:ln w="9525" algn="ctr">
            <a:noFill/>
            <a:miter lim="800000"/>
            <a:headEnd/>
            <a:tailEnd/>
          </a:ln>
        </p:spPr>
        <p:txBody>
          <a:bodyPr lIns="0" tIns="0" rIns="0" bIns="0" anchor="ctr" anchorCtr="1">
            <a:spAutoFit/>
          </a:bodyPr>
          <a:lstStyle/>
          <a:p>
            <a:pPr eaLnBrk="0" hangingPunct="0"/>
            <a:r>
              <a:rPr lang="en-US" sz="1000">
                <a:solidFill>
                  <a:schemeClr val="bg1"/>
                </a:solidFill>
                <a:ea typeface="MS PGothic" pitchFamily="34" charset="-128"/>
              </a:rPr>
              <a:t>Moving to a content management system</a:t>
            </a:r>
          </a:p>
        </p:txBody>
      </p:sp>
      <p:sp>
        <p:nvSpPr>
          <p:cNvPr id="8" name="Rectangle 9"/>
          <p:cNvSpPr txBox="1">
            <a:spLocks noGrp="1" noChangeArrowheads="1"/>
          </p:cNvSpPr>
          <p:nvPr/>
        </p:nvSpPr>
        <p:spPr bwMode="auto">
          <a:xfrm>
            <a:off x="8882063" y="6643688"/>
            <a:ext cx="139700" cy="152400"/>
          </a:xfrm>
          <a:prstGeom prst="rect">
            <a:avLst/>
          </a:prstGeom>
          <a:noFill/>
          <a:ln algn="ctr">
            <a:miter lim="800000"/>
            <a:headEnd/>
            <a:tailEnd/>
          </a:ln>
        </p:spPr>
        <p:txBody>
          <a:bodyPr wrap="none" lIns="0" tIns="0" rIns="0" bIns="0" anchor="ctr" anchorCtr="1">
            <a:spAutoFit/>
          </a:bodyPr>
          <a:lstStyle/>
          <a:p>
            <a:pPr eaLnBrk="0" hangingPunct="0">
              <a:defRPr/>
            </a:pPr>
            <a:fld id="{15E2629A-FF88-44FD-A1DC-5D698DC1DAB3}" type="slidenum">
              <a:rPr lang="en-US" sz="1000" b="1">
                <a:solidFill>
                  <a:srgbClr val="333333"/>
                </a:solidFill>
                <a:cs typeface="+mn-cs"/>
              </a:rPr>
              <a:pPr eaLnBrk="0" hangingPunct="0">
                <a:defRPr/>
              </a:pPr>
              <a:t>71</a:t>
            </a:fld>
            <a:endParaRPr lang="en-US" sz="1000" b="1">
              <a:solidFill>
                <a:srgbClr val="333333"/>
              </a:solidFill>
              <a:cs typeface="+mn-cs"/>
            </a:endParaRPr>
          </a:p>
        </p:txBody>
      </p:sp>
      <p:grpSp>
        <p:nvGrpSpPr>
          <p:cNvPr id="2" name="Group 2"/>
          <p:cNvGrpSpPr>
            <a:grpSpLocks/>
          </p:cNvGrpSpPr>
          <p:nvPr/>
        </p:nvGrpSpPr>
        <p:grpSpPr bwMode="auto">
          <a:xfrm>
            <a:off x="0" y="0"/>
            <a:ext cx="9144000" cy="6858000"/>
            <a:chOff x="0" y="0"/>
            <a:chExt cx="5760" cy="4320"/>
          </a:xfrm>
        </p:grpSpPr>
        <p:graphicFrame>
          <p:nvGraphicFramePr>
            <p:cNvPr id="10242" name="Object 3"/>
            <p:cNvGraphicFramePr>
              <a:graphicFrameLocks noChangeAspect="1"/>
            </p:cNvGraphicFramePr>
            <p:nvPr/>
          </p:nvGraphicFramePr>
          <p:xfrm>
            <a:off x="0" y="0"/>
            <a:ext cx="1130" cy="4320"/>
          </p:xfrm>
          <a:graphic>
            <a:graphicData uri="http://schemas.openxmlformats.org/presentationml/2006/ole">
              <p:oleObj spid="_x0000_s15362" name="Image" r:id="rId4" imgW="1879365" imgH="7200000" progId="">
                <p:embed/>
              </p:oleObj>
            </a:graphicData>
          </a:graphic>
        </p:graphicFrame>
        <p:sp>
          <p:nvSpPr>
            <p:cNvPr id="10248"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10249"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10246" name="Rectangle 6"/>
          <p:cNvSpPr>
            <a:spLocks noChangeArrowheads="1"/>
          </p:cNvSpPr>
          <p:nvPr/>
        </p:nvSpPr>
        <p:spPr bwMode="auto">
          <a:xfrm>
            <a:off x="4098925" y="2041525"/>
            <a:ext cx="3813175" cy="2819400"/>
          </a:xfrm>
          <a:prstGeom prst="rect">
            <a:avLst/>
          </a:prstGeom>
          <a:noFill/>
          <a:ln w="9525">
            <a:noFill/>
            <a:miter lim="800000"/>
            <a:headEnd/>
            <a:tailEnd/>
          </a:ln>
        </p:spPr>
        <p:txBody>
          <a:bodyPr anchor="ctr"/>
          <a:lstStyle/>
          <a:p>
            <a:pPr algn="l"/>
            <a:r>
              <a:rPr lang="en-US" sz="3600" b="1">
                <a:solidFill>
                  <a:srgbClr val="678BA8"/>
                </a:solidFill>
              </a:rPr>
              <a:t>Topic-Based Writing Additional Resources</a:t>
            </a:r>
          </a:p>
          <a:p>
            <a:pPr algn="l"/>
            <a:endParaRPr lang="en-US" sz="3600" b="1">
              <a:solidFill>
                <a:schemeClr val="bg1"/>
              </a:solidFill>
            </a:endParaRPr>
          </a:p>
        </p:txBody>
      </p:sp>
      <p:sp>
        <p:nvSpPr>
          <p:cNvPr id="9" name="Slide Number Placeholder 8"/>
          <p:cNvSpPr>
            <a:spLocks noGrp="1"/>
          </p:cNvSpPr>
          <p:nvPr>
            <p:ph type="sldNum" sz="quarter" idx="11"/>
          </p:nvPr>
        </p:nvSpPr>
        <p:spPr/>
        <p:txBody>
          <a:bodyPr/>
          <a:lstStyle/>
          <a:p>
            <a:pPr>
              <a:defRPr/>
            </a:pPr>
            <a:fld id="{59B6A8FC-84BA-4B82-9718-4D74773EB422}"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eaLnBrk="0" hangingPunct="0"/>
            <a:fld id="{7A6406E7-B519-4034-BF7F-93132EBD6EDE}" type="slidenum">
              <a:rPr lang="en-US" sz="1000" b="1">
                <a:solidFill>
                  <a:srgbClr val="333333"/>
                </a:solidFill>
              </a:rPr>
              <a:pPr eaLnBrk="0" hangingPunct="0"/>
              <a:t>72</a:t>
            </a:fld>
            <a:endParaRPr lang="en-US" sz="1000" b="1">
              <a:solidFill>
                <a:srgbClr val="333333"/>
              </a:solidFill>
            </a:endParaRPr>
          </a:p>
        </p:txBody>
      </p:sp>
      <p:sp>
        <p:nvSpPr>
          <p:cNvPr id="76803" name="Rectangle 2"/>
          <p:cNvSpPr>
            <a:spLocks noGrp="1" noChangeArrowheads="1"/>
          </p:cNvSpPr>
          <p:nvPr>
            <p:ph type="title" idx="4294967295"/>
          </p:nvPr>
        </p:nvSpPr>
        <p:spPr/>
        <p:txBody>
          <a:bodyPr/>
          <a:lstStyle/>
          <a:p>
            <a:r>
              <a:rPr lang="en-US" smtClean="0"/>
              <a:t>TOP Resources—a short list</a:t>
            </a:r>
          </a:p>
        </p:txBody>
      </p:sp>
      <p:sp>
        <p:nvSpPr>
          <p:cNvPr id="76804" name="Rectangle 3"/>
          <p:cNvSpPr>
            <a:spLocks noGrp="1" noChangeArrowheads="1"/>
          </p:cNvSpPr>
          <p:nvPr>
            <p:ph type="body" idx="4294967295"/>
          </p:nvPr>
        </p:nvSpPr>
        <p:spPr/>
        <p:txBody>
          <a:bodyPr/>
          <a:lstStyle/>
          <a:p>
            <a:r>
              <a:rPr lang="en-US" sz="1600" dirty="0" smtClean="0"/>
              <a:t>Intro to UCS (Karen Goldsmith, Director, Symantec Information Development):     </a:t>
            </a:r>
            <a:r>
              <a:rPr lang="en-US" sz="1400" dirty="0" smtClean="0">
                <a:hlinkClick r:id="rId3"/>
              </a:rPr>
              <a:t>http://infowiki.corp.symantec.com/infowiki/index.php/Unified_Content_Strategy_(UCS)</a:t>
            </a:r>
            <a:endParaRPr lang="en-US" sz="1400" dirty="0" smtClean="0"/>
          </a:p>
          <a:p>
            <a:r>
              <a:rPr lang="en-US" sz="1600" dirty="0" smtClean="0"/>
              <a:t>Content models:</a:t>
            </a:r>
          </a:p>
          <a:p>
            <a:pPr lvl="1">
              <a:buNone/>
            </a:pPr>
            <a:r>
              <a:rPr lang="en-US" sz="1400" dirty="0" smtClean="0">
                <a:hlinkClick r:id="rId4"/>
              </a:rPr>
              <a:t>http://infowiki.corp.symantec.com/infowiki/index.php/Content_Models</a:t>
            </a:r>
            <a:endParaRPr lang="en-US" sz="1400" dirty="0" smtClean="0"/>
          </a:p>
          <a:p>
            <a:r>
              <a:rPr lang="en-US" sz="1600" dirty="0" smtClean="0"/>
              <a:t>Topic templates in Vasont templates collection</a:t>
            </a:r>
          </a:p>
          <a:p>
            <a:r>
              <a:rPr lang="en-US" sz="1600" dirty="0" smtClean="0"/>
              <a:t>Planning templates on Perforce (including UTM):</a:t>
            </a:r>
          </a:p>
          <a:p>
            <a:pPr lvl="1">
              <a:buNone/>
            </a:pPr>
            <a:r>
              <a:rPr lang="en-US" sz="1400" dirty="0" smtClean="0"/>
              <a:t>//depot/</a:t>
            </a:r>
            <a:r>
              <a:rPr lang="en-US" sz="1400" dirty="0" err="1" smtClean="0"/>
              <a:t>Tech_pubs</a:t>
            </a:r>
            <a:r>
              <a:rPr lang="en-US" sz="1400" dirty="0" smtClean="0"/>
              <a:t>/_</a:t>
            </a:r>
            <a:r>
              <a:rPr lang="en-US" sz="1400" dirty="0" err="1" smtClean="0"/>
              <a:t>Project_Plans</a:t>
            </a:r>
            <a:r>
              <a:rPr lang="en-US" sz="1400" dirty="0" smtClean="0"/>
              <a:t>/_Templates/</a:t>
            </a:r>
          </a:p>
          <a:p>
            <a:r>
              <a:rPr lang="en-US" sz="1600" dirty="0" smtClean="0"/>
              <a:t>Symantec User Centered Design user research (SURE):</a:t>
            </a:r>
          </a:p>
          <a:p>
            <a:pPr lvl="1">
              <a:buNone/>
            </a:pPr>
            <a:r>
              <a:rPr lang="en-US" sz="1600" dirty="0" smtClean="0"/>
              <a:t>http://ucd.eng.symantec.com/Default.aspx</a:t>
            </a:r>
          </a:p>
          <a:p>
            <a:r>
              <a:rPr lang="en-US" sz="1600" dirty="0" err="1" smtClean="0"/>
              <a:t>Ament</a:t>
            </a:r>
            <a:r>
              <a:rPr lang="en-US" sz="1600" dirty="0" smtClean="0"/>
              <a:t>, Kurt, </a:t>
            </a:r>
            <a:r>
              <a:rPr lang="en-US" sz="1600" i="1" dirty="0" smtClean="0"/>
              <a:t>Single Sourcing: Building Modular Documentation</a:t>
            </a:r>
            <a:r>
              <a:rPr lang="en-US" sz="1600" dirty="0" smtClean="0"/>
              <a:t>, 2003</a:t>
            </a:r>
          </a:p>
          <a:p>
            <a:r>
              <a:rPr lang="en-US" sz="1600" dirty="0" smtClean="0"/>
              <a:t>Hackos, JoAnn, various texts and presentations on information development management </a:t>
            </a:r>
          </a:p>
          <a:p>
            <a:r>
              <a:rPr lang="en-US" sz="1600" dirty="0" smtClean="0"/>
              <a:t>Horton, William, </a:t>
            </a:r>
            <a:r>
              <a:rPr lang="en-US" sz="1600" i="1" dirty="0" smtClean="0"/>
              <a:t>Designing and Writing Online Documentation</a:t>
            </a:r>
            <a:r>
              <a:rPr lang="en-US" sz="1600" dirty="0" smtClean="0"/>
              <a:t>, 1994</a:t>
            </a:r>
          </a:p>
          <a:p>
            <a:r>
              <a:rPr lang="en-US" sz="1600" dirty="0" smtClean="0"/>
              <a:t>Rockley, Ann, </a:t>
            </a:r>
            <a:r>
              <a:rPr lang="en-US" sz="1600" i="1" dirty="0" smtClean="0"/>
              <a:t>Managing Enterprise Content: A Unified Content Strategy</a:t>
            </a:r>
            <a:r>
              <a:rPr lang="en-US" sz="1600" dirty="0" smtClean="0"/>
              <a:t>, 2003</a:t>
            </a:r>
          </a:p>
          <a:p>
            <a:r>
              <a:rPr lang="en-US" sz="1600" dirty="0" smtClean="0"/>
              <a:t>Tripe, Bill, </a:t>
            </a:r>
            <a:r>
              <a:rPr lang="en-US" sz="1600" i="1" dirty="0" smtClean="0"/>
              <a:t>Topic-Oriented Information Development and Its Role in Globalization</a:t>
            </a:r>
            <a:r>
              <a:rPr lang="en-US" sz="1600" dirty="0" smtClean="0"/>
              <a:t>, The </a:t>
            </a:r>
            <a:r>
              <a:rPr lang="en-US" sz="1600" dirty="0" err="1" smtClean="0"/>
              <a:t>Gilbane</a:t>
            </a:r>
            <a:r>
              <a:rPr lang="en-US" sz="1600" dirty="0" smtClean="0"/>
              <a:t> Report, 2004</a:t>
            </a:r>
          </a:p>
          <a:p>
            <a:r>
              <a:rPr lang="en-US" sz="1600" dirty="0" smtClean="0"/>
              <a:t>Weiss, Edmond H., </a:t>
            </a:r>
            <a:r>
              <a:rPr lang="en-US" sz="1600" i="1" dirty="0" smtClean="0"/>
              <a:t>How to Write Usable User Documentation</a:t>
            </a:r>
            <a:r>
              <a:rPr lang="en-US" sz="1600" dirty="0" smtClean="0"/>
              <a:t>, 1991</a:t>
            </a:r>
            <a:r>
              <a:rPr lang="en-US" sz="2000" dirty="0" smtClean="0"/>
              <a:t/>
            </a:r>
            <a:br>
              <a:rPr lang="en-US" sz="2000" dirty="0" smtClean="0"/>
            </a:br>
            <a:endParaRPr lang="en-US" sz="2000" dirty="0" smtClean="0"/>
          </a:p>
        </p:txBody>
      </p:sp>
      <p:sp>
        <p:nvSpPr>
          <p:cNvPr id="5" name="Slide Number Placeholder 4"/>
          <p:cNvSpPr>
            <a:spLocks noGrp="1"/>
          </p:cNvSpPr>
          <p:nvPr>
            <p:ph type="sldNum" sz="quarter" idx="11"/>
          </p:nvPr>
        </p:nvSpPr>
        <p:spPr/>
        <p:txBody>
          <a:bodyPr/>
          <a:lstStyle/>
          <a:p>
            <a:pPr>
              <a:defRPr/>
            </a:pPr>
            <a:fld id="{BEAC6A17-044B-4829-8C99-0329DDE48400}"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Grp="1" noChangeArrowheads="1"/>
          </p:cNvSpPr>
          <p:nvPr>
            <p:ph type="sldNum" sz="quarter" idx="11"/>
          </p:nvPr>
        </p:nvSpPr>
        <p:spPr>
          <a:xfrm>
            <a:off x="8882063" y="6643688"/>
            <a:ext cx="139700" cy="152400"/>
          </a:xfrm>
        </p:spPr>
        <p:txBody>
          <a:bodyPr/>
          <a:lstStyle/>
          <a:p>
            <a:pPr>
              <a:defRPr/>
            </a:pPr>
            <a:fld id="{C8219A32-6935-4D2F-A89B-7E1247596698}" type="slidenum">
              <a:rPr lang="en-US"/>
              <a:pPr>
                <a:defRPr/>
              </a:pPr>
              <a:t>73</a:t>
            </a:fld>
            <a:endParaRPr lang="en-US"/>
          </a:p>
        </p:txBody>
      </p:sp>
      <p:grpSp>
        <p:nvGrpSpPr>
          <p:cNvPr id="2" name="Group 2"/>
          <p:cNvGrpSpPr>
            <a:grpSpLocks/>
          </p:cNvGrpSpPr>
          <p:nvPr/>
        </p:nvGrpSpPr>
        <p:grpSpPr bwMode="auto">
          <a:xfrm>
            <a:off x="0" y="0"/>
            <a:ext cx="9144000" cy="6858000"/>
            <a:chOff x="0" y="0"/>
            <a:chExt cx="5760" cy="4320"/>
          </a:xfrm>
        </p:grpSpPr>
        <p:graphicFrame>
          <p:nvGraphicFramePr>
            <p:cNvPr id="11266" name="Object 3"/>
            <p:cNvGraphicFramePr>
              <a:graphicFrameLocks noChangeAspect="1"/>
            </p:cNvGraphicFramePr>
            <p:nvPr/>
          </p:nvGraphicFramePr>
          <p:xfrm>
            <a:off x="0" y="0"/>
            <a:ext cx="1130" cy="4320"/>
          </p:xfrm>
          <a:graphic>
            <a:graphicData uri="http://schemas.openxmlformats.org/presentationml/2006/ole">
              <p:oleObj spid="_x0000_s16386" name="Image" r:id="rId4" imgW="1879365" imgH="7200000" progId="">
                <p:embed/>
              </p:oleObj>
            </a:graphicData>
          </a:graphic>
        </p:graphicFrame>
        <p:sp>
          <p:nvSpPr>
            <p:cNvPr id="11270" name="Rectangle 4"/>
            <p:cNvSpPr>
              <a:spLocks noChangeArrowheads="1"/>
            </p:cNvSpPr>
            <p:nvPr/>
          </p:nvSpPr>
          <p:spPr bwMode="ltGray">
            <a:xfrm>
              <a:off x="1130" y="0"/>
              <a:ext cx="4630" cy="4320"/>
            </a:xfrm>
            <a:prstGeom prst="rect">
              <a:avLst/>
            </a:prstGeom>
            <a:solidFill>
              <a:schemeClr val="bg1"/>
            </a:solidFill>
            <a:ln w="12700" algn="ctr">
              <a:noFill/>
              <a:miter lim="800000"/>
              <a:headEnd/>
              <a:tailEnd/>
            </a:ln>
          </p:spPr>
          <p:txBody>
            <a:bodyPr wrap="none" anchor="ctr"/>
            <a:lstStyle/>
            <a:p>
              <a:endParaRPr lang="en-US"/>
            </a:p>
          </p:txBody>
        </p:sp>
        <p:pic>
          <p:nvPicPr>
            <p:cNvPr id="11271" name="Picture 5" descr="full_banner_1118"/>
            <p:cNvPicPr>
              <a:picLocks noChangeAspect="1" noChangeArrowheads="1"/>
            </p:cNvPicPr>
            <p:nvPr/>
          </p:nvPicPr>
          <p:blipFill>
            <a:blip r:embed="rId5"/>
            <a:srcRect/>
            <a:stretch>
              <a:fillRect/>
            </a:stretch>
          </p:blipFill>
          <p:spPr bwMode="ltGray">
            <a:xfrm>
              <a:off x="0" y="205"/>
              <a:ext cx="2254" cy="919"/>
            </a:xfrm>
            <a:prstGeom prst="rect">
              <a:avLst/>
            </a:prstGeom>
            <a:noFill/>
            <a:ln w="9525">
              <a:noFill/>
              <a:miter lim="800000"/>
              <a:headEnd/>
              <a:tailEnd/>
            </a:ln>
          </p:spPr>
        </p:pic>
      </p:grpSp>
      <p:sp>
        <p:nvSpPr>
          <p:cNvPr id="11269" name="Rectangle 6"/>
          <p:cNvSpPr>
            <a:spLocks noChangeArrowheads="1"/>
          </p:cNvSpPr>
          <p:nvPr/>
        </p:nvSpPr>
        <p:spPr bwMode="auto">
          <a:xfrm>
            <a:off x="4098925" y="1868488"/>
            <a:ext cx="3813175" cy="2289175"/>
          </a:xfrm>
          <a:prstGeom prst="rect">
            <a:avLst/>
          </a:prstGeom>
          <a:noFill/>
          <a:ln w="9525">
            <a:noFill/>
            <a:miter lim="800000"/>
            <a:headEnd/>
            <a:tailEnd/>
          </a:ln>
        </p:spPr>
        <p:txBody>
          <a:bodyPr anchor="ctr"/>
          <a:lstStyle/>
          <a:p>
            <a:pPr algn="l"/>
            <a:r>
              <a:rPr lang="en-US" sz="3600" b="1">
                <a:solidFill>
                  <a:srgbClr val="678BA8"/>
                </a:solidFill>
              </a:rPr>
              <a:t>Questions?</a:t>
            </a:r>
            <a:endParaRPr lang="en-US" sz="3600" b="1">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0" y="0"/>
            <a:ext cx="9144000" cy="6858000"/>
            <a:chOff x="0" y="0"/>
            <a:chExt cx="5760" cy="4320"/>
          </a:xfrm>
        </p:grpSpPr>
        <p:pic>
          <p:nvPicPr>
            <p:cNvPr id="133138" name="Picture 18" descr="thankyou_panel_new"/>
            <p:cNvPicPr>
              <a:picLocks noChangeAspect="1" noChangeArrowheads="1"/>
            </p:cNvPicPr>
            <p:nvPr/>
          </p:nvPicPr>
          <p:blipFill>
            <a:blip r:embed="rId3"/>
            <a:srcRect/>
            <a:stretch>
              <a:fillRect/>
            </a:stretch>
          </p:blipFill>
          <p:spPr bwMode="auto">
            <a:xfrm>
              <a:off x="0" y="0"/>
              <a:ext cx="1128" cy="4320"/>
            </a:xfrm>
            <a:prstGeom prst="rect">
              <a:avLst/>
            </a:prstGeom>
            <a:noFill/>
          </p:spPr>
        </p:pic>
        <p:sp>
          <p:nvSpPr>
            <p:cNvPr id="133139" name="Rectangle 19"/>
            <p:cNvSpPr>
              <a:spLocks noChangeArrowheads="1"/>
            </p:cNvSpPr>
            <p:nvPr/>
          </p:nvSpPr>
          <p:spPr bwMode="auto">
            <a:xfrm>
              <a:off x="1128" y="0"/>
              <a:ext cx="4632" cy="4320"/>
            </a:xfrm>
            <a:prstGeom prst="rect">
              <a:avLst/>
            </a:prstGeom>
            <a:solidFill>
              <a:schemeClr val="bg1"/>
            </a:solidFill>
            <a:ln w="12700" algn="ctr">
              <a:noFill/>
              <a:miter lim="800000"/>
              <a:headEnd/>
              <a:tailEnd/>
            </a:ln>
            <a:effectLst/>
          </p:spPr>
          <p:txBody>
            <a:bodyPr wrap="none" anchor="ctr"/>
            <a:lstStyle/>
            <a:p>
              <a:endParaRPr lang="en-US"/>
            </a:p>
          </p:txBody>
        </p:sp>
        <p:pic>
          <p:nvPicPr>
            <p:cNvPr id="133140" name="Picture 20" descr="full_banner_1118"/>
            <p:cNvPicPr>
              <a:picLocks noChangeAspect="1" noChangeArrowheads="1"/>
            </p:cNvPicPr>
            <p:nvPr/>
          </p:nvPicPr>
          <p:blipFill>
            <a:blip r:embed="rId4"/>
            <a:srcRect/>
            <a:stretch>
              <a:fillRect/>
            </a:stretch>
          </p:blipFill>
          <p:spPr bwMode="auto">
            <a:xfrm>
              <a:off x="0" y="205"/>
              <a:ext cx="2254" cy="919"/>
            </a:xfrm>
            <a:prstGeom prst="rect">
              <a:avLst/>
            </a:prstGeom>
            <a:noFill/>
          </p:spPr>
        </p:pic>
      </p:grpSp>
      <p:sp>
        <p:nvSpPr>
          <p:cNvPr id="133123" name="Rectangle 3"/>
          <p:cNvSpPr>
            <a:spLocks noChangeArrowheads="1"/>
          </p:cNvSpPr>
          <p:nvPr/>
        </p:nvSpPr>
        <p:spPr bwMode="auto">
          <a:xfrm>
            <a:off x="2054225" y="6086475"/>
            <a:ext cx="6708775" cy="707886"/>
          </a:xfrm>
          <a:prstGeom prst="rect">
            <a:avLst/>
          </a:prstGeom>
          <a:noFill/>
          <a:ln w="9525">
            <a:noFill/>
            <a:miter lim="800000"/>
            <a:headEnd/>
            <a:tailEnd/>
          </a:ln>
          <a:effectLst/>
        </p:spPr>
        <p:txBody>
          <a:bodyPr anchor="b">
            <a:spAutoFit/>
          </a:bodyPr>
          <a:lstStyle/>
          <a:p>
            <a:pPr marL="0" indent="0">
              <a:buFontTx/>
              <a:buNone/>
            </a:pPr>
            <a:r>
              <a:rPr lang="en-US" sz="800" dirty="0" smtClean="0"/>
              <a:t>Copyright © 2007 Symantec Corporation. All rights reserved.  Symantec and the Symantec Logo are trademarks or registered trademarks of Symantec Corporation or its affiliates in the U.S. and other countries.  Other names may be trademarks of their respective owners.</a:t>
            </a:r>
          </a:p>
          <a:p>
            <a:pPr marL="0" indent="0">
              <a:buFontTx/>
              <a:buNone/>
            </a:pPr>
            <a:r>
              <a:rPr lang="en-US" sz="800" dirty="0" smtClean="0"/>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endParaRPr lang="en-US" sz="800" dirty="0"/>
          </a:p>
        </p:txBody>
      </p:sp>
      <p:sp>
        <p:nvSpPr>
          <p:cNvPr id="133124" name="Rectangle 4"/>
          <p:cNvSpPr>
            <a:spLocks noChangeArrowheads="1"/>
          </p:cNvSpPr>
          <p:nvPr/>
        </p:nvSpPr>
        <p:spPr bwMode="auto">
          <a:xfrm>
            <a:off x="2911475" y="2241550"/>
            <a:ext cx="4244975" cy="1143000"/>
          </a:xfrm>
          <a:prstGeom prst="rect">
            <a:avLst/>
          </a:prstGeom>
          <a:noFill/>
          <a:ln w="9525">
            <a:noFill/>
            <a:miter lim="800000"/>
            <a:headEnd/>
            <a:tailEnd/>
          </a:ln>
          <a:effectLst/>
        </p:spPr>
        <p:txBody>
          <a:bodyPr anchor="ctr"/>
          <a:lstStyle/>
          <a:p>
            <a:pPr algn="r"/>
            <a:r>
              <a:rPr lang="en-US" sz="4000" b="1">
                <a:solidFill>
                  <a:srgbClr val="678BA8"/>
                </a:solidFill>
              </a:rPr>
              <a:t>Thank You!</a:t>
            </a:r>
            <a:endParaRPr lang="en-US" sz="4000" b="1">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TOP represents a new publishing paradigm</a:t>
            </a:r>
          </a:p>
        </p:txBody>
      </p:sp>
      <p:sp>
        <p:nvSpPr>
          <p:cNvPr id="29699" name="Rectangle 3"/>
          <p:cNvSpPr>
            <a:spLocks noGrp="1" noChangeArrowheads="1"/>
          </p:cNvSpPr>
          <p:nvPr>
            <p:ph type="body" idx="1"/>
          </p:nvPr>
        </p:nvSpPr>
        <p:spPr/>
        <p:txBody>
          <a:bodyPr/>
          <a:lstStyle/>
          <a:p>
            <a:pPr>
              <a:lnSpc>
                <a:spcPct val="85000"/>
              </a:lnSpc>
            </a:pPr>
            <a:r>
              <a:rPr lang="en-US" sz="2000" dirty="0" smtClean="0"/>
              <a:t>Content is modular (module = topic)</a:t>
            </a:r>
          </a:p>
          <a:p>
            <a:pPr lvl="1">
              <a:lnSpc>
                <a:spcPct val="85000"/>
              </a:lnSpc>
            </a:pPr>
            <a:r>
              <a:rPr lang="en-US" sz="1800" dirty="0" smtClean="0"/>
              <a:t>Each topic answers a single question</a:t>
            </a:r>
          </a:p>
          <a:p>
            <a:pPr lvl="1">
              <a:lnSpc>
                <a:spcPct val="85000"/>
              </a:lnSpc>
            </a:pPr>
            <a:r>
              <a:rPr lang="en-US" sz="1800" dirty="0" smtClean="0"/>
              <a:t>Each topic must be able to stand alone (think of a Web page that comes up in search results)</a:t>
            </a:r>
          </a:p>
          <a:p>
            <a:pPr>
              <a:lnSpc>
                <a:spcPct val="85000"/>
              </a:lnSpc>
            </a:pPr>
            <a:r>
              <a:rPr lang="en-US" sz="2000" dirty="0" smtClean="0"/>
              <a:t>Related content is connected using cross-references</a:t>
            </a:r>
          </a:p>
          <a:p>
            <a:pPr lvl="1">
              <a:lnSpc>
                <a:spcPct val="85000"/>
              </a:lnSpc>
            </a:pPr>
            <a:r>
              <a:rPr lang="en-US" sz="1800" dirty="0" smtClean="0"/>
              <a:t>Moving away from purely linear book outlines</a:t>
            </a:r>
          </a:p>
          <a:p>
            <a:pPr lvl="1">
              <a:lnSpc>
                <a:spcPct val="85000"/>
              </a:lnSpc>
            </a:pPr>
            <a:r>
              <a:rPr lang="en-US" sz="1800" dirty="0" smtClean="0"/>
              <a:t>“Topic clusters” are sets of related topics that are linked by </a:t>
            </a:r>
            <a:r>
              <a:rPr lang="en-US" sz="1800" dirty="0" err="1" smtClean="0"/>
              <a:t>xrefs</a:t>
            </a:r>
            <a:r>
              <a:rPr lang="en-US" sz="1800" dirty="0" smtClean="0"/>
              <a:t> </a:t>
            </a:r>
          </a:p>
          <a:p>
            <a:pPr>
              <a:lnSpc>
                <a:spcPct val="85000"/>
              </a:lnSpc>
            </a:pPr>
            <a:r>
              <a:rPr lang="en-US" sz="2000" dirty="0" smtClean="0"/>
              <a:t>Content is created and stored independent of formatting</a:t>
            </a:r>
          </a:p>
          <a:p>
            <a:pPr>
              <a:lnSpc>
                <a:spcPct val="85000"/>
              </a:lnSpc>
            </a:pPr>
            <a:r>
              <a:rPr lang="en-US" sz="2000" dirty="0" smtClean="0"/>
              <a:t>Flexible output options maximize reuse</a:t>
            </a:r>
          </a:p>
          <a:p>
            <a:pPr lvl="1">
              <a:lnSpc>
                <a:spcPct val="85000"/>
              </a:lnSpc>
            </a:pPr>
            <a:r>
              <a:rPr lang="en-US" sz="1800" dirty="0" smtClean="0"/>
              <a:t>Any topic can be used in any type of output (PDF, help, online, etc.); we can add new output types as formats evolve without modifying the content</a:t>
            </a:r>
          </a:p>
          <a:p>
            <a:pPr lvl="1">
              <a:lnSpc>
                <a:spcPct val="85000"/>
              </a:lnSpc>
            </a:pPr>
            <a:r>
              <a:rPr lang="en-US" sz="1800" dirty="0" smtClean="0"/>
              <a:t>A single topic can be reused in as many deliverables as relevant</a:t>
            </a:r>
          </a:p>
          <a:p>
            <a:pPr>
              <a:lnSpc>
                <a:spcPct val="85000"/>
              </a:lnSpc>
            </a:pPr>
            <a:r>
              <a:rPr lang="en-US" sz="2000" dirty="0" smtClean="0"/>
              <a:t>Content is separated by type into task, concept, or reference topics (DITA standard)</a:t>
            </a:r>
          </a:p>
          <a:p>
            <a:pPr lvl="1">
              <a:lnSpc>
                <a:spcPct val="85000"/>
              </a:lnSpc>
            </a:pPr>
            <a:r>
              <a:rPr lang="en-US" sz="1800" dirty="0" smtClean="0"/>
              <a:t>Provides focus and easy access to the specific info a user needs</a:t>
            </a:r>
          </a:p>
          <a:p>
            <a:pPr lvl="1">
              <a:lnSpc>
                <a:spcPct val="85000"/>
              </a:lnSpc>
            </a:pPr>
            <a:r>
              <a:rPr lang="en-US" sz="1800" dirty="0" smtClean="0"/>
              <a:t>Avoids mixing and potentially burying info</a:t>
            </a:r>
          </a:p>
        </p:txBody>
      </p:sp>
      <p:sp>
        <p:nvSpPr>
          <p:cNvPr id="4" name="Slide Number Placeholder 3"/>
          <p:cNvSpPr>
            <a:spLocks noGrp="1"/>
          </p:cNvSpPr>
          <p:nvPr>
            <p:ph type="sldNum" sz="quarter" idx="11"/>
          </p:nvPr>
        </p:nvSpPr>
        <p:spPr/>
        <p:txBody>
          <a:bodyPr/>
          <a:lstStyle/>
          <a:p>
            <a:pPr>
              <a:defRPr/>
            </a:pPr>
            <a:fld id="{9FD71DBC-62F7-4EDA-AB95-84660B9B417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TOP supports task-oriented, user-centric writing</a:t>
            </a:r>
          </a:p>
        </p:txBody>
      </p:sp>
      <p:sp>
        <p:nvSpPr>
          <p:cNvPr id="30723" name="Rectangle 3"/>
          <p:cNvSpPr>
            <a:spLocks noGrp="1" noChangeArrowheads="1"/>
          </p:cNvSpPr>
          <p:nvPr>
            <p:ph type="body" idx="1"/>
          </p:nvPr>
        </p:nvSpPr>
        <p:spPr/>
        <p:txBody>
          <a:bodyPr/>
          <a:lstStyle/>
          <a:p>
            <a:r>
              <a:rPr lang="en-US" smtClean="0"/>
              <a:t>Goal is NOT to document the product UI</a:t>
            </a:r>
          </a:p>
          <a:p>
            <a:r>
              <a:rPr lang="en-US" smtClean="0"/>
              <a:t>Goal is to</a:t>
            </a:r>
          </a:p>
          <a:p>
            <a:pPr lvl="1"/>
            <a:r>
              <a:rPr lang="en-US" smtClean="0"/>
              <a:t>Document the tasks that users must perform to use the product successfully</a:t>
            </a:r>
          </a:p>
          <a:p>
            <a:pPr lvl="1"/>
            <a:r>
              <a:rPr lang="en-US" smtClean="0"/>
              <a:t>Focus on the highest priority content first</a:t>
            </a:r>
          </a:p>
          <a:p>
            <a:endParaRPr lang="en-US" smtClean="0"/>
          </a:p>
          <a:p>
            <a:endParaRPr lang="en-US" smtClean="0"/>
          </a:p>
          <a:p>
            <a:pPr algn="ctr">
              <a:buFontTx/>
              <a:buNone/>
            </a:pPr>
            <a:r>
              <a:rPr lang="en-US" sz="2800" b="1" smtClean="0"/>
              <a:t>“It’s not what the software does (or looks like), it’s what the user does”</a:t>
            </a:r>
          </a:p>
        </p:txBody>
      </p:sp>
      <p:sp>
        <p:nvSpPr>
          <p:cNvPr id="4" name="Slide Number Placeholder 3"/>
          <p:cNvSpPr>
            <a:spLocks noGrp="1"/>
          </p:cNvSpPr>
          <p:nvPr>
            <p:ph type="sldNum" sz="quarter" idx="11"/>
          </p:nvPr>
        </p:nvSpPr>
        <p:spPr/>
        <p:txBody>
          <a:bodyPr/>
          <a:lstStyle/>
          <a:p>
            <a:pPr>
              <a:defRPr/>
            </a:pPr>
            <a:fld id="{AF18FE7B-8ECB-4DEA-9B03-CD8996E2308C}"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_Slide_Option_Building_updated">
  <a:themeElements>
    <a:clrScheme name="Title_Slide_Option_Building_updated 15">
      <a:dk1>
        <a:srgbClr val="000000"/>
      </a:dk1>
      <a:lt1>
        <a:srgbClr val="FFFFFF"/>
      </a:lt1>
      <a:dk2>
        <a:srgbClr val="000000"/>
      </a:dk2>
      <a:lt2>
        <a:srgbClr val="9A918C"/>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fontScheme name="Title_Slide_Option_Building_upd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itle_Slide_Option_Building_upda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_Slide_Option_Building_upda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_Slide_Option_Building_upda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_Slide_Option_Building_upda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_Slide_Option_Building_upda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_Slide_Option_Building_upda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_Slide_Option_Building_upda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_Slide_Option_Building_upda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_Slide_Option_Building_upda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_Slide_Option_Building_upda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_Slide_Option_Building_upda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_Slide_Option_Building_upda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_Slide_Option_Building_updated 13">
        <a:dk1>
          <a:srgbClr val="000000"/>
        </a:dk1>
        <a:lt1>
          <a:srgbClr val="FFFFFF"/>
        </a:lt1>
        <a:dk2>
          <a:srgbClr val="000000"/>
        </a:dk2>
        <a:lt2>
          <a:srgbClr val="808080"/>
        </a:lt2>
        <a:accent1>
          <a:srgbClr val="F27F1A"/>
        </a:accent1>
        <a:accent2>
          <a:srgbClr val="4D6883"/>
        </a:accent2>
        <a:accent3>
          <a:srgbClr val="FFFFFF"/>
        </a:accent3>
        <a:accent4>
          <a:srgbClr val="000000"/>
        </a:accent4>
        <a:accent5>
          <a:srgbClr val="F7C0AB"/>
        </a:accent5>
        <a:accent6>
          <a:srgbClr val="455E76"/>
        </a:accent6>
        <a:hlink>
          <a:srgbClr val="E6BA00"/>
        </a:hlink>
        <a:folHlink>
          <a:srgbClr val="848561"/>
        </a:folHlink>
      </a:clrScheme>
      <a:clrMap bg1="lt1" tx1="dk1" bg2="lt2" tx2="dk2" accent1="accent1" accent2="accent2" accent3="accent3" accent4="accent4" accent5="accent5" accent6="accent6" hlink="hlink" folHlink="folHlink"/>
    </a:extraClrScheme>
    <a:extraClrScheme>
      <a:clrScheme name="Title_Slide_Option_Building_updated 14">
        <a:dk1>
          <a:srgbClr val="000000"/>
        </a:dk1>
        <a:lt1>
          <a:srgbClr val="FFFFFF"/>
        </a:lt1>
        <a:dk2>
          <a:srgbClr val="000000"/>
        </a:dk2>
        <a:lt2>
          <a:srgbClr val="9A918C"/>
        </a:lt2>
        <a:accent1>
          <a:srgbClr val="F27F1A"/>
        </a:accent1>
        <a:accent2>
          <a:srgbClr val="4D6883"/>
        </a:accent2>
        <a:accent3>
          <a:srgbClr val="FFFFFF"/>
        </a:accent3>
        <a:accent4>
          <a:srgbClr val="000000"/>
        </a:accent4>
        <a:accent5>
          <a:srgbClr val="F7C0AB"/>
        </a:accent5>
        <a:accent6>
          <a:srgbClr val="455E76"/>
        </a:accent6>
        <a:hlink>
          <a:srgbClr val="E6BA00"/>
        </a:hlink>
        <a:folHlink>
          <a:srgbClr val="848561"/>
        </a:folHlink>
      </a:clrScheme>
      <a:clrMap bg1="lt1" tx1="dk1" bg2="lt2" tx2="dk2" accent1="accent1" accent2="accent2" accent3="accent3" accent4="accent4" accent5="accent5" accent6="accent6" hlink="hlink" folHlink="folHlink"/>
    </a:extraClrScheme>
    <a:extraClrScheme>
      <a:clrScheme name="Title_Slide_Option_Building_updated 15">
        <a:dk1>
          <a:srgbClr val="000000"/>
        </a:dk1>
        <a:lt1>
          <a:srgbClr val="FFFFFF"/>
        </a:lt1>
        <a:dk2>
          <a:srgbClr val="000000"/>
        </a:dk2>
        <a:lt2>
          <a:srgbClr val="9A918C"/>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Title_Slide_Option_Building_updated</Template>
  <TotalTime>6031</TotalTime>
  <Words>8462</Words>
  <Application>Microsoft Office PowerPoint</Application>
  <PresentationFormat>On-screen Show (4:3)</PresentationFormat>
  <Paragraphs>938</Paragraphs>
  <Slides>74</Slides>
  <Notes>74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Title_Slide_Option_Building_updated</vt:lpstr>
      <vt:lpstr>Image</vt:lpstr>
      <vt:lpstr>Topic-oriented Writing and Publishing (TOP)</vt:lpstr>
      <vt:lpstr>Objectives/Agenda</vt:lpstr>
      <vt:lpstr>Slide 3</vt:lpstr>
      <vt:lpstr>Web 2.0 and structure 2.0</vt:lpstr>
      <vt:lpstr>Knowledge Management </vt:lpstr>
      <vt:lpstr>Slide 6</vt:lpstr>
      <vt:lpstr>About topic-oriented publishing (TOP) </vt:lpstr>
      <vt:lpstr>TOP represents a new publishing paradigm</vt:lpstr>
      <vt:lpstr>TOP supports task-oriented, user-centric writing</vt:lpstr>
      <vt:lpstr>TOP supports Web-based publishing</vt:lpstr>
      <vt:lpstr>Web Publishing: On the Horizon</vt:lpstr>
      <vt:lpstr>TOP realizes economies</vt:lpstr>
      <vt:lpstr>TOP prevents typical pitfalls</vt:lpstr>
      <vt:lpstr>TOP strengthens our brand</vt:lpstr>
      <vt:lpstr>Information Flow</vt:lpstr>
      <vt:lpstr>Quick Quiz: Topic-based publishing</vt:lpstr>
      <vt:lpstr>Slide 17</vt:lpstr>
      <vt:lpstr>About topics in general</vt:lpstr>
      <vt:lpstr>About topics in general (cont.)</vt:lpstr>
      <vt:lpstr>Examples of topic types</vt:lpstr>
      <vt:lpstr>About core topic types</vt:lpstr>
      <vt:lpstr>About the process topic type</vt:lpstr>
      <vt:lpstr>Conforming to topic types</vt:lpstr>
      <vt:lpstr>Slide 24</vt:lpstr>
      <vt:lpstr>About concept topics</vt:lpstr>
      <vt:lpstr>About concept topics (cont.)</vt:lpstr>
      <vt:lpstr>Concept topic model</vt:lpstr>
      <vt:lpstr>About task topics</vt:lpstr>
      <vt:lpstr>About task topics (cont.)</vt:lpstr>
      <vt:lpstr>Task topic model</vt:lpstr>
      <vt:lpstr>About reference topics</vt:lpstr>
      <vt:lpstr>About reference topics (cont.)</vt:lpstr>
      <vt:lpstr>Reference topic model</vt:lpstr>
      <vt:lpstr>Core topic types and their structures</vt:lpstr>
      <vt:lpstr>About the process topic</vt:lpstr>
      <vt:lpstr>About the process topic (cont.)</vt:lpstr>
      <vt:lpstr>Process topic model</vt:lpstr>
      <vt:lpstr>Sample process topic table</vt:lpstr>
      <vt:lpstr>Cross-referencing to and from process topics</vt:lpstr>
      <vt:lpstr>Components of a process topic table</vt:lpstr>
      <vt:lpstr>Summary of topic type characteristics</vt:lpstr>
      <vt:lpstr>Quick Quiz: Topic Types</vt:lpstr>
      <vt:lpstr>Slide 43</vt:lpstr>
      <vt:lpstr>About titles and labeling content</vt:lpstr>
      <vt:lpstr>About titles and labeling content, cont.</vt:lpstr>
      <vt:lpstr>The Dos and Don’ts of topic titles</vt:lpstr>
      <vt:lpstr>Topic title requirements by topic type</vt:lpstr>
      <vt:lpstr>Topic title requirements by topic type (cont.)</vt:lpstr>
      <vt:lpstr>Quick Quiz: Topic Titles</vt:lpstr>
      <vt:lpstr>Slide 50</vt:lpstr>
      <vt:lpstr>Why cross-references?</vt:lpstr>
      <vt:lpstr>Guidelines for meaningful cross-referencing</vt:lpstr>
      <vt:lpstr>What to avoid: Example 1</vt:lpstr>
      <vt:lpstr>What to avoid: Example 2</vt:lpstr>
      <vt:lpstr>Slide 55</vt:lpstr>
      <vt:lpstr>Effective content requires planning</vt:lpstr>
      <vt:lpstr>Tools and methods for managing content</vt:lpstr>
      <vt:lpstr>Managing content at the topic level</vt:lpstr>
      <vt:lpstr>Current UTM master topic list view</vt:lpstr>
      <vt:lpstr>Brightmail example (IDO tracking)</vt:lpstr>
      <vt:lpstr>Planning task-based topic architectures</vt:lpstr>
      <vt:lpstr>Example: Key task content model</vt:lpstr>
      <vt:lpstr>Slide 63</vt:lpstr>
      <vt:lpstr>Topification checklist</vt:lpstr>
      <vt:lpstr>Task topics with multiple tasks</vt:lpstr>
      <vt:lpstr>Task topics with multiple tasks (cont’d)</vt:lpstr>
      <vt:lpstr>Source and Deliverables in Vasont</vt:lpstr>
      <vt:lpstr>In other words…</vt:lpstr>
      <vt:lpstr>Source / Deliverable Structure</vt:lpstr>
      <vt:lpstr>Topic reuse</vt:lpstr>
      <vt:lpstr>Slide 71</vt:lpstr>
      <vt:lpstr>TOP Resources—a short list</vt:lpstr>
      <vt:lpstr>Slide 73</vt:lpstr>
      <vt:lpstr>Slide 74</vt:lpstr>
    </vt:vector>
  </TitlesOfParts>
  <Company>Symantec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Basics</dc:title>
  <dc:creator>Symantec Corporation</dc:creator>
  <cp:lastModifiedBy>Symantec Corporation</cp:lastModifiedBy>
  <cp:revision>145</cp:revision>
  <dcterms:created xsi:type="dcterms:W3CDTF">2009-08-31T15:03:27Z</dcterms:created>
  <dcterms:modified xsi:type="dcterms:W3CDTF">2010-05-28T20:21:38Z</dcterms:modified>
</cp:coreProperties>
</file>