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60" r:id="rId3"/>
    <p:sldId id="257" r:id="rId4"/>
    <p:sldId id="262" r:id="rId5"/>
    <p:sldId id="263" r:id="rId6"/>
    <p:sldId id="301" r:id="rId7"/>
    <p:sldId id="302" r:id="rId8"/>
    <p:sldId id="258" r:id="rId9"/>
    <p:sldId id="259" r:id="rId10"/>
    <p:sldId id="275" r:id="rId11"/>
    <p:sldId id="276" r:id="rId12"/>
    <p:sldId id="264" r:id="rId13"/>
    <p:sldId id="265" r:id="rId14"/>
    <p:sldId id="266" r:id="rId15"/>
    <p:sldId id="267" r:id="rId16"/>
    <p:sldId id="268" r:id="rId17"/>
    <p:sldId id="269" r:id="rId18"/>
    <p:sldId id="270" r:id="rId19"/>
    <p:sldId id="300" r:id="rId20"/>
    <p:sldId id="271" r:id="rId21"/>
    <p:sldId id="272" r:id="rId22"/>
    <p:sldId id="273" r:id="rId23"/>
    <p:sldId id="274" r:id="rId24"/>
    <p:sldId id="299" r:id="rId25"/>
    <p:sldId id="277" r:id="rId26"/>
    <p:sldId id="278" r:id="rId27"/>
    <p:sldId id="279" r:id="rId28"/>
    <p:sldId id="289" r:id="rId29"/>
    <p:sldId id="290" r:id="rId30"/>
    <p:sldId id="281" r:id="rId31"/>
    <p:sldId id="283" r:id="rId32"/>
    <p:sldId id="284" r:id="rId33"/>
    <p:sldId id="285" r:id="rId34"/>
    <p:sldId id="286" r:id="rId35"/>
    <p:sldId id="287" r:id="rId36"/>
    <p:sldId id="288" r:id="rId37"/>
    <p:sldId id="292" r:id="rId38"/>
    <p:sldId id="293" r:id="rId39"/>
    <p:sldId id="294" r:id="rId40"/>
    <p:sldId id="295" r:id="rId41"/>
    <p:sldId id="296" r:id="rId42"/>
    <p:sldId id="297" r:id="rId43"/>
    <p:sldId id="282" r:id="rId44"/>
    <p:sldId id="298" r:id="rId45"/>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7B663F"/>
    <a:srgbClr val="B25A0A"/>
    <a:srgbClr val="339933"/>
    <a:srgbClr val="678BA8"/>
    <a:srgbClr val="B2B2B2"/>
    <a:srgbClr val="A30609"/>
    <a:srgbClr val="7F637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97" autoAdjust="0"/>
    <p:restoredTop sz="99819" autoAdjust="0"/>
  </p:normalViewPr>
  <p:slideViewPr>
    <p:cSldViewPr snapToGrid="0" snapToObjects="1">
      <p:cViewPr>
        <p:scale>
          <a:sx n="75" d="100"/>
          <a:sy n="75" d="100"/>
        </p:scale>
        <p:origin x="-270" y="222"/>
      </p:cViewPr>
      <p:guideLst>
        <p:guide orient="horz" pos="242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7" d="100"/>
          <a:sy n="67" d="100"/>
        </p:scale>
        <p:origin x="-1820" y="-8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3159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10243" name="Rectangle 3"/>
          <p:cNvSpPr>
            <a:spLocks noGrp="1" noChangeArrowheads="1"/>
          </p:cNvSpPr>
          <p:nvPr>
            <p:ph type="dt" idx="1"/>
          </p:nvPr>
        </p:nvSpPr>
        <p:spPr bwMode="auto">
          <a:xfrm>
            <a:off x="3884613" y="0"/>
            <a:ext cx="2971800" cy="3159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244" name="Rectangle 4"/>
          <p:cNvSpPr>
            <a:spLocks noGrp="1" noRot="1" noChangeAspect="1" noChangeArrowheads="1" noTextEdit="1"/>
          </p:cNvSpPr>
          <p:nvPr>
            <p:ph type="sldImg" idx="2"/>
          </p:nvPr>
        </p:nvSpPr>
        <p:spPr bwMode="auto">
          <a:xfrm>
            <a:off x="1384300" y="368300"/>
            <a:ext cx="4089400" cy="306705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300038" y="3452813"/>
            <a:ext cx="6257925" cy="53705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8937625"/>
            <a:ext cx="2971800" cy="204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10247" name="Rectangle 7"/>
          <p:cNvSpPr>
            <a:spLocks noGrp="1" noChangeArrowheads="1"/>
          </p:cNvSpPr>
          <p:nvPr>
            <p:ph type="sldNum" sz="quarter" idx="5"/>
          </p:nvPr>
        </p:nvSpPr>
        <p:spPr bwMode="auto">
          <a:xfrm>
            <a:off x="3884613" y="8937625"/>
            <a:ext cx="2971800" cy="204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833EEA1-5FF4-4EEA-8163-88F2191DC3A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lnSpc>
        <a:spcPct val="90000"/>
      </a:lnSpc>
      <a:spcBef>
        <a:spcPct val="20000"/>
      </a:spcBef>
      <a:spcAft>
        <a:spcPct val="20000"/>
      </a:spcAft>
      <a:defRPr sz="1200" kern="1200">
        <a:solidFill>
          <a:schemeClr val="tx1"/>
        </a:solidFill>
        <a:latin typeface="Arial" charset="0"/>
        <a:ea typeface="+mn-ea"/>
        <a:cs typeface="+mn-cs"/>
      </a:defRPr>
    </a:lvl1pPr>
    <a:lvl2pPr marL="457200" algn="l" rtl="0" fontAlgn="base">
      <a:lnSpc>
        <a:spcPct val="90000"/>
      </a:lnSpc>
      <a:spcBef>
        <a:spcPct val="20000"/>
      </a:spcBef>
      <a:spcAft>
        <a:spcPct val="20000"/>
      </a:spcAft>
      <a:defRPr sz="1200" kern="1200">
        <a:solidFill>
          <a:schemeClr val="tx1"/>
        </a:solidFill>
        <a:latin typeface="Arial" charset="0"/>
        <a:ea typeface="+mn-ea"/>
        <a:cs typeface="+mn-cs"/>
      </a:defRPr>
    </a:lvl2pPr>
    <a:lvl3pPr marL="914400" algn="l" rtl="0" fontAlgn="base">
      <a:lnSpc>
        <a:spcPct val="90000"/>
      </a:lnSpc>
      <a:spcBef>
        <a:spcPct val="20000"/>
      </a:spcBef>
      <a:spcAft>
        <a:spcPct val="20000"/>
      </a:spcAft>
      <a:defRPr sz="1200" kern="1200">
        <a:solidFill>
          <a:schemeClr val="tx1"/>
        </a:solidFill>
        <a:latin typeface="Arial" charset="0"/>
        <a:ea typeface="+mn-ea"/>
        <a:cs typeface="+mn-cs"/>
      </a:defRPr>
    </a:lvl3pPr>
    <a:lvl4pPr marL="1371600" algn="l" rtl="0" fontAlgn="base">
      <a:lnSpc>
        <a:spcPct val="90000"/>
      </a:lnSpc>
      <a:spcBef>
        <a:spcPct val="20000"/>
      </a:spcBef>
      <a:spcAft>
        <a:spcPct val="20000"/>
      </a:spcAft>
      <a:defRPr sz="1200" kern="1200">
        <a:solidFill>
          <a:schemeClr val="tx1"/>
        </a:solidFill>
        <a:latin typeface="Arial" charset="0"/>
        <a:ea typeface="+mn-ea"/>
        <a:cs typeface="+mn-cs"/>
      </a:defRPr>
    </a:lvl4pPr>
    <a:lvl5pPr marL="1828800" algn="l" rtl="0" fontAlgn="base">
      <a:lnSpc>
        <a:spcPct val="90000"/>
      </a:lnSpc>
      <a:spcBef>
        <a:spcPct val="20000"/>
      </a:spcBef>
      <a:spcAft>
        <a:spcPct val="2000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ACF011-E984-4FDD-8C71-BEEDE3C31B36}" type="slidenum">
              <a:rPr lang="en-US"/>
              <a:pPr/>
              <a:t>1</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5" Type="http://schemas.openxmlformats.org/officeDocument/2006/relationships/image" Target="../media/image6.png"/><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bwMode="gray">
          <a:xfrm>
            <a:off x="2033588" y="4340225"/>
            <a:ext cx="6746875" cy="914400"/>
          </a:xfrm>
        </p:spPr>
        <p:txBody>
          <a:bodyPr/>
          <a:lstStyle>
            <a:lvl1pPr>
              <a:defRPr>
                <a:solidFill>
                  <a:schemeClr val="tx1"/>
                </a:solidFill>
              </a:defRPr>
            </a:lvl1pPr>
          </a:lstStyle>
          <a:p>
            <a:r>
              <a:rPr lang="en-US"/>
              <a:t>Click to edit Master title style</a:t>
            </a:r>
          </a:p>
        </p:txBody>
      </p:sp>
      <p:sp>
        <p:nvSpPr>
          <p:cNvPr id="3076" name="Rectangle 4"/>
          <p:cNvSpPr>
            <a:spLocks noGrp="1" noChangeArrowheads="1"/>
          </p:cNvSpPr>
          <p:nvPr>
            <p:ph type="subTitle" idx="1"/>
          </p:nvPr>
        </p:nvSpPr>
        <p:spPr bwMode="gray">
          <a:xfrm>
            <a:off x="2033588" y="5494338"/>
            <a:ext cx="6746875" cy="890587"/>
          </a:xfrm>
        </p:spPr>
        <p:txBody>
          <a:bodyPr anchor="ctr"/>
          <a:lstStyle>
            <a:lvl1pPr marL="0" indent="0">
              <a:buFontTx/>
              <a:buNone/>
              <a:defRPr sz="1900"/>
            </a:lvl1pPr>
          </a:lstStyle>
          <a:p>
            <a:r>
              <a:rPr lang="en-US"/>
              <a:t>Click to edit Master subtitle style</a:t>
            </a:r>
          </a:p>
        </p:txBody>
      </p:sp>
      <p:grpSp>
        <p:nvGrpSpPr>
          <p:cNvPr id="3117" name="Group 45"/>
          <p:cNvGrpSpPr>
            <a:grpSpLocks/>
          </p:cNvGrpSpPr>
          <p:nvPr userDrawn="1"/>
        </p:nvGrpSpPr>
        <p:grpSpPr bwMode="auto">
          <a:xfrm>
            <a:off x="-3175" y="0"/>
            <a:ext cx="9147175" cy="6858000"/>
            <a:chOff x="-2" y="0"/>
            <a:chExt cx="5762" cy="4320"/>
          </a:xfrm>
        </p:grpSpPr>
        <p:graphicFrame>
          <p:nvGraphicFramePr>
            <p:cNvPr id="3112" name="Object 40"/>
            <p:cNvGraphicFramePr>
              <a:graphicFrameLocks noChangeAspect="1"/>
            </p:cNvGraphicFramePr>
            <p:nvPr/>
          </p:nvGraphicFramePr>
          <p:xfrm>
            <a:off x="-2" y="2505"/>
            <a:ext cx="1136" cy="1815"/>
          </p:xfrm>
          <a:graphic>
            <a:graphicData uri="http://schemas.openxmlformats.org/presentationml/2006/ole">
              <p:oleObj spid="_x0000_s3112" name="Image" r:id="rId3" imgW="2400000" imgH="3834921" progId="">
                <p:embed/>
              </p:oleObj>
            </a:graphicData>
          </a:graphic>
        </p:graphicFrame>
        <p:pic>
          <p:nvPicPr>
            <p:cNvPr id="3109" name="Picture 37" descr="building1"/>
            <p:cNvPicPr>
              <a:picLocks noChangeAspect="1" noChangeArrowheads="1"/>
            </p:cNvPicPr>
            <p:nvPr userDrawn="1"/>
          </p:nvPicPr>
          <p:blipFill>
            <a:blip r:embed="rId4" cstate="print"/>
            <a:srcRect/>
            <a:stretch>
              <a:fillRect/>
            </a:stretch>
          </p:blipFill>
          <p:spPr bwMode="auto">
            <a:xfrm>
              <a:off x="0" y="0"/>
              <a:ext cx="5760" cy="2508"/>
            </a:xfrm>
            <a:prstGeom prst="rect">
              <a:avLst/>
            </a:prstGeom>
            <a:noFill/>
          </p:spPr>
        </p:pic>
        <p:sp>
          <p:nvSpPr>
            <p:cNvPr id="3086" name="Line 14"/>
            <p:cNvSpPr>
              <a:spLocks noChangeShapeType="1"/>
            </p:cNvSpPr>
            <p:nvPr userDrawn="1"/>
          </p:nvSpPr>
          <p:spPr bwMode="gray">
            <a:xfrm>
              <a:off x="1130" y="0"/>
              <a:ext cx="0" cy="4320"/>
            </a:xfrm>
            <a:prstGeom prst="line">
              <a:avLst/>
            </a:prstGeom>
            <a:noFill/>
            <a:ln w="15875">
              <a:solidFill>
                <a:srgbClr val="B9C9D7"/>
              </a:solidFill>
              <a:round/>
              <a:headEnd/>
              <a:tailEnd/>
            </a:ln>
            <a:effectLst/>
          </p:spPr>
          <p:txBody>
            <a:bodyPr/>
            <a:lstStyle/>
            <a:p>
              <a:endParaRPr lang="en-US"/>
            </a:p>
          </p:txBody>
        </p:sp>
        <p:grpSp>
          <p:nvGrpSpPr>
            <p:cNvPr id="3087" name="Group 15"/>
            <p:cNvGrpSpPr>
              <a:grpSpLocks/>
            </p:cNvGrpSpPr>
            <p:nvPr userDrawn="1"/>
          </p:nvGrpSpPr>
          <p:grpSpPr bwMode="auto">
            <a:xfrm>
              <a:off x="0" y="2505"/>
              <a:ext cx="5760" cy="0"/>
              <a:chOff x="0" y="2505"/>
              <a:chExt cx="5760" cy="0"/>
            </a:xfrm>
          </p:grpSpPr>
          <p:sp>
            <p:nvSpPr>
              <p:cNvPr id="3088" name="Line 16"/>
              <p:cNvSpPr>
                <a:spLocks noChangeShapeType="1"/>
              </p:cNvSpPr>
              <p:nvPr/>
            </p:nvSpPr>
            <p:spPr bwMode="gray">
              <a:xfrm>
                <a:off x="1130" y="2505"/>
                <a:ext cx="4630" cy="0"/>
              </a:xfrm>
              <a:prstGeom prst="line">
                <a:avLst/>
              </a:prstGeom>
              <a:noFill/>
              <a:ln w="15875">
                <a:solidFill>
                  <a:srgbClr val="99B1C5"/>
                </a:solidFill>
                <a:round/>
                <a:headEnd/>
                <a:tailEnd/>
              </a:ln>
              <a:effectLst/>
            </p:spPr>
            <p:txBody>
              <a:bodyPr/>
              <a:lstStyle/>
              <a:p>
                <a:endParaRPr lang="en-US"/>
              </a:p>
            </p:txBody>
          </p:sp>
          <p:sp>
            <p:nvSpPr>
              <p:cNvPr id="3089" name="Line 17"/>
              <p:cNvSpPr>
                <a:spLocks noChangeShapeType="1"/>
              </p:cNvSpPr>
              <p:nvPr/>
            </p:nvSpPr>
            <p:spPr bwMode="gray">
              <a:xfrm>
                <a:off x="0" y="2505"/>
                <a:ext cx="1134" cy="0"/>
              </a:xfrm>
              <a:prstGeom prst="line">
                <a:avLst/>
              </a:prstGeom>
              <a:noFill/>
              <a:ln w="15875">
                <a:solidFill>
                  <a:srgbClr val="D2DCE6"/>
                </a:solidFill>
                <a:round/>
                <a:headEnd/>
                <a:tailEnd/>
              </a:ln>
              <a:effectLst/>
            </p:spPr>
            <p:txBody>
              <a:bodyPr/>
              <a:lstStyle/>
              <a:p>
                <a:endParaRPr lang="en-US"/>
              </a:p>
            </p:txBody>
          </p:sp>
        </p:grpSp>
        <p:pic>
          <p:nvPicPr>
            <p:cNvPr id="3116" name="Picture 44" descr="full_banner_1118"/>
            <p:cNvPicPr>
              <a:picLocks noChangeAspect="1" noChangeArrowheads="1"/>
            </p:cNvPicPr>
            <p:nvPr userDrawn="1"/>
          </p:nvPicPr>
          <p:blipFill>
            <a:blip r:embed="rId5" cstate="print"/>
            <a:srcRect/>
            <a:stretch>
              <a:fillRect/>
            </a:stretch>
          </p:blipFill>
          <p:spPr bwMode="gray">
            <a:xfrm>
              <a:off x="0" y="205"/>
              <a:ext cx="2254" cy="919"/>
            </a:xfrm>
            <a:prstGeom prst="rect">
              <a:avLst/>
            </a:prstGeom>
            <a:noFill/>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Presentation Identifier Goes Here</a:t>
            </a:r>
          </a:p>
        </p:txBody>
      </p:sp>
      <p:sp>
        <p:nvSpPr>
          <p:cNvPr id="5" name="Slide Number Placeholder 4"/>
          <p:cNvSpPr>
            <a:spLocks noGrp="1"/>
          </p:cNvSpPr>
          <p:nvPr>
            <p:ph type="sldNum" sz="quarter" idx="11"/>
          </p:nvPr>
        </p:nvSpPr>
        <p:spPr/>
        <p:txBody>
          <a:bodyPr/>
          <a:lstStyle>
            <a:lvl1pPr>
              <a:defRPr/>
            </a:lvl1pPr>
          </a:lstStyle>
          <a:p>
            <a:fld id="{15BE8D73-6D8A-4E6C-810E-66B9A9CE163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8300" y="152400"/>
            <a:ext cx="2190750" cy="6238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2875" y="152400"/>
            <a:ext cx="6423025" cy="6238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Presentation Identifier Goes Here</a:t>
            </a:r>
          </a:p>
        </p:txBody>
      </p:sp>
      <p:sp>
        <p:nvSpPr>
          <p:cNvPr id="5" name="Slide Number Placeholder 4"/>
          <p:cNvSpPr>
            <a:spLocks noGrp="1"/>
          </p:cNvSpPr>
          <p:nvPr>
            <p:ph type="sldNum" sz="quarter" idx="11"/>
          </p:nvPr>
        </p:nvSpPr>
        <p:spPr/>
        <p:txBody>
          <a:bodyPr/>
          <a:lstStyle>
            <a:lvl1pPr>
              <a:defRPr/>
            </a:lvl1pPr>
          </a:lstStyle>
          <a:p>
            <a:fld id="{6AEFDC37-65AE-44BB-BBFD-41A88B3F013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Presentation Identifier Goes Here</a:t>
            </a:r>
          </a:p>
        </p:txBody>
      </p:sp>
      <p:sp>
        <p:nvSpPr>
          <p:cNvPr id="5" name="Slide Number Placeholder 4"/>
          <p:cNvSpPr>
            <a:spLocks noGrp="1"/>
          </p:cNvSpPr>
          <p:nvPr>
            <p:ph type="sldNum" sz="quarter" idx="11"/>
          </p:nvPr>
        </p:nvSpPr>
        <p:spPr/>
        <p:txBody>
          <a:bodyPr/>
          <a:lstStyle>
            <a:lvl1pPr>
              <a:defRPr/>
            </a:lvl1pPr>
          </a:lstStyle>
          <a:p>
            <a:fld id="{C252DF82-6452-4AD9-B2CF-1974F0D4008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Presentation Identifier Goes Here</a:t>
            </a:r>
          </a:p>
        </p:txBody>
      </p:sp>
      <p:sp>
        <p:nvSpPr>
          <p:cNvPr id="5" name="Slide Number Placeholder 4"/>
          <p:cNvSpPr>
            <a:spLocks noGrp="1"/>
          </p:cNvSpPr>
          <p:nvPr>
            <p:ph type="sldNum" sz="quarter" idx="11"/>
          </p:nvPr>
        </p:nvSpPr>
        <p:spPr/>
        <p:txBody>
          <a:bodyPr/>
          <a:lstStyle>
            <a:lvl1pPr>
              <a:defRPr/>
            </a:lvl1pPr>
          </a:lstStyle>
          <a:p>
            <a:fld id="{BC1F2A37-BDC0-4908-8B46-EA046F2DD50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2875" y="1300163"/>
            <a:ext cx="4306888" cy="5091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02163" y="1300163"/>
            <a:ext cx="4306887" cy="5091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Presentation Identifier Goes Here</a:t>
            </a:r>
          </a:p>
        </p:txBody>
      </p:sp>
      <p:sp>
        <p:nvSpPr>
          <p:cNvPr id="6" name="Slide Number Placeholder 5"/>
          <p:cNvSpPr>
            <a:spLocks noGrp="1"/>
          </p:cNvSpPr>
          <p:nvPr>
            <p:ph type="sldNum" sz="quarter" idx="11"/>
          </p:nvPr>
        </p:nvSpPr>
        <p:spPr/>
        <p:txBody>
          <a:bodyPr/>
          <a:lstStyle>
            <a:lvl1pPr>
              <a:defRPr/>
            </a:lvl1pPr>
          </a:lstStyle>
          <a:p>
            <a:fld id="{C79A8CE6-CF7B-4152-B6A7-9A30B77BE26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Presentation Identifier Goes Here</a:t>
            </a:r>
          </a:p>
        </p:txBody>
      </p:sp>
      <p:sp>
        <p:nvSpPr>
          <p:cNvPr id="8" name="Slide Number Placeholder 7"/>
          <p:cNvSpPr>
            <a:spLocks noGrp="1"/>
          </p:cNvSpPr>
          <p:nvPr>
            <p:ph type="sldNum" sz="quarter" idx="11"/>
          </p:nvPr>
        </p:nvSpPr>
        <p:spPr/>
        <p:txBody>
          <a:bodyPr/>
          <a:lstStyle>
            <a:lvl1pPr>
              <a:defRPr/>
            </a:lvl1pPr>
          </a:lstStyle>
          <a:p>
            <a:fld id="{072D1CAC-36BC-4FCE-964B-5D2F9AE6B94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Presentation Identifier Goes Here</a:t>
            </a:r>
          </a:p>
        </p:txBody>
      </p:sp>
      <p:sp>
        <p:nvSpPr>
          <p:cNvPr id="4" name="Slide Number Placeholder 3"/>
          <p:cNvSpPr>
            <a:spLocks noGrp="1"/>
          </p:cNvSpPr>
          <p:nvPr>
            <p:ph type="sldNum" sz="quarter" idx="11"/>
          </p:nvPr>
        </p:nvSpPr>
        <p:spPr/>
        <p:txBody>
          <a:bodyPr/>
          <a:lstStyle>
            <a:lvl1pPr>
              <a:defRPr/>
            </a:lvl1pPr>
          </a:lstStyle>
          <a:p>
            <a:fld id="{56BBC460-C6BD-4D86-9ABA-3263E42834D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Presentation Identifier Goes Here</a:t>
            </a:r>
          </a:p>
        </p:txBody>
      </p:sp>
      <p:sp>
        <p:nvSpPr>
          <p:cNvPr id="3" name="Slide Number Placeholder 2"/>
          <p:cNvSpPr>
            <a:spLocks noGrp="1"/>
          </p:cNvSpPr>
          <p:nvPr>
            <p:ph type="sldNum" sz="quarter" idx="11"/>
          </p:nvPr>
        </p:nvSpPr>
        <p:spPr/>
        <p:txBody>
          <a:bodyPr/>
          <a:lstStyle>
            <a:lvl1pPr>
              <a:defRPr/>
            </a:lvl1pPr>
          </a:lstStyle>
          <a:p>
            <a:fld id="{710D1DF0-7582-4A18-9FFF-EA461556F5F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Presentation Identifier Goes Here</a:t>
            </a:r>
          </a:p>
        </p:txBody>
      </p:sp>
      <p:sp>
        <p:nvSpPr>
          <p:cNvPr id="6" name="Slide Number Placeholder 5"/>
          <p:cNvSpPr>
            <a:spLocks noGrp="1"/>
          </p:cNvSpPr>
          <p:nvPr>
            <p:ph type="sldNum" sz="quarter" idx="11"/>
          </p:nvPr>
        </p:nvSpPr>
        <p:spPr/>
        <p:txBody>
          <a:bodyPr/>
          <a:lstStyle>
            <a:lvl1pPr>
              <a:defRPr/>
            </a:lvl1pPr>
          </a:lstStyle>
          <a:p>
            <a:fld id="{4A098415-8854-4FAE-BB2B-D1E1988D1E8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Presentation Identifier Goes Here</a:t>
            </a:r>
          </a:p>
        </p:txBody>
      </p:sp>
      <p:sp>
        <p:nvSpPr>
          <p:cNvPr id="6" name="Slide Number Placeholder 5"/>
          <p:cNvSpPr>
            <a:spLocks noGrp="1"/>
          </p:cNvSpPr>
          <p:nvPr>
            <p:ph type="sldNum" sz="quarter" idx="11"/>
          </p:nvPr>
        </p:nvSpPr>
        <p:spPr/>
        <p:txBody>
          <a:bodyPr/>
          <a:lstStyle>
            <a:lvl1pPr>
              <a:defRPr/>
            </a:lvl1pPr>
          </a:lstStyle>
          <a:p>
            <a:fld id="{D9656DB8-FF61-43C8-A118-A08FCF56589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59" name="Picture 35" descr="Untitled-12_02"/>
          <p:cNvPicPr>
            <a:picLocks noChangeAspect="1" noChangeArrowheads="1"/>
          </p:cNvPicPr>
          <p:nvPr userDrawn="1"/>
        </p:nvPicPr>
        <p:blipFill>
          <a:blip r:embed="rId13" cstate="print"/>
          <a:srcRect/>
          <a:stretch>
            <a:fillRect/>
          </a:stretch>
        </p:blipFill>
        <p:spPr bwMode="auto">
          <a:xfrm>
            <a:off x="-6350" y="0"/>
            <a:ext cx="9150350" cy="1146175"/>
          </a:xfrm>
          <a:prstGeom prst="rect">
            <a:avLst/>
          </a:prstGeom>
          <a:noFill/>
        </p:spPr>
      </p:pic>
      <p:sp>
        <p:nvSpPr>
          <p:cNvPr id="1041" name="Rectangle 17"/>
          <p:cNvSpPr>
            <a:spLocks noChangeArrowheads="1"/>
          </p:cNvSpPr>
          <p:nvPr userDrawn="1"/>
        </p:nvSpPr>
        <p:spPr bwMode="ltGray">
          <a:xfrm flipV="1">
            <a:off x="0" y="6605588"/>
            <a:ext cx="9144000" cy="252412"/>
          </a:xfrm>
          <a:prstGeom prst="rect">
            <a:avLst/>
          </a:prstGeom>
          <a:solidFill>
            <a:srgbClr val="AFB9C1"/>
          </a:solidFill>
          <a:ln w="9525" algn="ctr">
            <a:noFill/>
            <a:miter lim="800000"/>
            <a:headEnd/>
            <a:tailEnd/>
          </a:ln>
          <a:effectLst/>
        </p:spPr>
        <p:txBody>
          <a:bodyPr rot="10800000" wrap="none" lIns="457200" anchor="ctr"/>
          <a:lstStyle/>
          <a:p>
            <a:pPr algn="l"/>
            <a:endParaRPr lang="en-US" sz="1000"/>
          </a:p>
        </p:txBody>
      </p:sp>
      <p:grpSp>
        <p:nvGrpSpPr>
          <p:cNvPr id="1060" name="Group 36"/>
          <p:cNvGrpSpPr>
            <a:grpSpLocks/>
          </p:cNvGrpSpPr>
          <p:nvPr userDrawn="1"/>
        </p:nvGrpSpPr>
        <p:grpSpPr bwMode="auto">
          <a:xfrm>
            <a:off x="4622800" y="6588125"/>
            <a:ext cx="4521200" cy="271463"/>
            <a:chOff x="2912" y="4150"/>
            <a:chExt cx="2848" cy="171"/>
          </a:xfrm>
        </p:grpSpPr>
        <p:pic>
          <p:nvPicPr>
            <p:cNvPr id="1048" name="Picture 24" descr="SlideMasterTabShadow"/>
            <p:cNvPicPr>
              <a:picLocks noChangeAspect="1" noChangeArrowheads="1"/>
            </p:cNvPicPr>
            <p:nvPr userDrawn="1"/>
          </p:nvPicPr>
          <p:blipFill>
            <a:blip r:embed="rId14" cstate="print"/>
            <a:srcRect/>
            <a:stretch>
              <a:fillRect/>
            </a:stretch>
          </p:blipFill>
          <p:spPr bwMode="ltGray">
            <a:xfrm>
              <a:off x="2912" y="4160"/>
              <a:ext cx="2848" cy="160"/>
            </a:xfrm>
            <a:prstGeom prst="rect">
              <a:avLst/>
            </a:prstGeom>
            <a:noFill/>
            <a:ln w="9525">
              <a:noFill/>
              <a:miter lim="800000"/>
              <a:headEnd/>
              <a:tailEnd/>
            </a:ln>
          </p:spPr>
        </p:pic>
        <p:sp>
          <p:nvSpPr>
            <p:cNvPr id="1049" name="Freeform 25" descr="SlideMasterTab_92dpi"/>
            <p:cNvSpPr>
              <a:spLocks/>
            </p:cNvSpPr>
            <p:nvPr userDrawn="1"/>
          </p:nvSpPr>
          <p:spPr bwMode="ltGray">
            <a:xfrm>
              <a:off x="3099" y="4150"/>
              <a:ext cx="2468" cy="171"/>
            </a:xfrm>
            <a:custGeom>
              <a:avLst/>
              <a:gdLst/>
              <a:ahLst/>
              <a:cxnLst>
                <a:cxn ang="0">
                  <a:pos x="2464" y="170"/>
                </a:cxn>
                <a:cxn ang="0">
                  <a:pos x="2464" y="69"/>
                </a:cxn>
                <a:cxn ang="0">
                  <a:pos x="2397" y="2"/>
                </a:cxn>
                <a:cxn ang="0">
                  <a:pos x="64" y="0"/>
                </a:cxn>
                <a:cxn ang="0">
                  <a:pos x="0" y="63"/>
                </a:cxn>
                <a:cxn ang="0">
                  <a:pos x="0" y="171"/>
                </a:cxn>
                <a:cxn ang="0">
                  <a:pos x="2464" y="170"/>
                </a:cxn>
              </a:cxnLst>
              <a:rect l="0" t="0" r="r" b="b"/>
              <a:pathLst>
                <a:path w="2464" h="171">
                  <a:moveTo>
                    <a:pt x="2464" y="170"/>
                  </a:moveTo>
                  <a:cubicBezTo>
                    <a:pt x="2464" y="170"/>
                    <a:pt x="2464" y="119"/>
                    <a:pt x="2464" y="69"/>
                  </a:cubicBezTo>
                  <a:cubicBezTo>
                    <a:pt x="2461" y="12"/>
                    <a:pt x="2416" y="2"/>
                    <a:pt x="2397" y="2"/>
                  </a:cubicBezTo>
                  <a:cubicBezTo>
                    <a:pt x="2397" y="2"/>
                    <a:pt x="1230" y="1"/>
                    <a:pt x="64" y="0"/>
                  </a:cubicBezTo>
                  <a:cubicBezTo>
                    <a:pt x="53" y="0"/>
                    <a:pt x="2" y="10"/>
                    <a:pt x="0" y="63"/>
                  </a:cubicBezTo>
                  <a:cubicBezTo>
                    <a:pt x="0" y="117"/>
                    <a:pt x="0" y="171"/>
                    <a:pt x="0" y="171"/>
                  </a:cubicBezTo>
                  <a:lnTo>
                    <a:pt x="2464" y="170"/>
                  </a:lnTo>
                  <a:close/>
                </a:path>
              </a:pathLst>
            </a:custGeom>
            <a:blipFill dpi="0" rotWithShape="1">
              <a:blip r:embed="rId15" cstate="print"/>
              <a:srcRect/>
              <a:stretch>
                <a:fillRect/>
              </a:stretch>
            </a:blipFill>
            <a:ln w="12700" cap="flat" cmpd="sng">
              <a:noFill/>
              <a:prstDash val="solid"/>
              <a:round/>
              <a:headEnd/>
              <a:tailEnd/>
            </a:ln>
            <a:effectLst/>
          </p:spPr>
          <p:txBody>
            <a:bodyPr anchor="ctr"/>
            <a:lstStyle/>
            <a:p>
              <a:endParaRPr lang="en-US"/>
            </a:p>
          </p:txBody>
        </p:sp>
      </p:grpSp>
      <p:sp>
        <p:nvSpPr>
          <p:cNvPr id="1026" name="Rectangle 2"/>
          <p:cNvSpPr>
            <a:spLocks noGrp="1" noChangeArrowheads="1"/>
          </p:cNvSpPr>
          <p:nvPr>
            <p:ph type="title"/>
          </p:nvPr>
        </p:nvSpPr>
        <p:spPr bwMode="white">
          <a:xfrm>
            <a:off x="142875" y="152400"/>
            <a:ext cx="6699250" cy="952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a:t>
            </a:r>
            <a:br>
              <a:rPr lang="en-US" smtClean="0"/>
            </a:br>
            <a:r>
              <a:rPr lang="en-US" smtClean="0"/>
              <a:t>title style</a:t>
            </a:r>
          </a:p>
        </p:txBody>
      </p:sp>
      <p:sp>
        <p:nvSpPr>
          <p:cNvPr id="1027" name="Rectangle 3"/>
          <p:cNvSpPr>
            <a:spLocks noGrp="1" noChangeArrowheads="1"/>
          </p:cNvSpPr>
          <p:nvPr>
            <p:ph type="body" idx="1"/>
          </p:nvPr>
        </p:nvSpPr>
        <p:spPr bwMode="auto">
          <a:xfrm>
            <a:off x="142875" y="1300163"/>
            <a:ext cx="8766175" cy="50911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6696075" y="6643688"/>
            <a:ext cx="407988" cy="152400"/>
          </a:xfrm>
          <a:prstGeom prst="rect">
            <a:avLst/>
          </a:prstGeom>
          <a:noFill/>
          <a:ln w="9525" algn="ctr">
            <a:noFill/>
            <a:miter lim="800000"/>
            <a:headEnd/>
            <a:tailEnd/>
          </a:ln>
          <a:effectLst/>
        </p:spPr>
        <p:txBody>
          <a:bodyPr vert="horz" wrap="none" lIns="0" tIns="0" rIns="0" bIns="0" numCol="1" anchor="ctr" anchorCtr="1" compatLnSpc="1">
            <a:prstTxWarp prst="textNoShape">
              <a:avLst/>
            </a:prstTxWarp>
            <a:spAutoFit/>
          </a:bodyPr>
          <a:lstStyle>
            <a:lvl1pPr eaLnBrk="0" hangingPunct="0">
              <a:defRPr sz="1000">
                <a:solidFill>
                  <a:schemeClr val="bg1"/>
                </a:solidFill>
                <a:cs typeface="Arial" charset="0"/>
              </a:defRPr>
            </a:lvl1pPr>
          </a:lstStyle>
          <a:p>
            <a:r>
              <a:rPr lang="en-US"/>
              <a:t>Presentation Identifier Goes Here</a:t>
            </a:r>
          </a:p>
        </p:txBody>
      </p:sp>
      <p:sp>
        <p:nvSpPr>
          <p:cNvPr id="1030" name="Rectangle 6"/>
          <p:cNvSpPr>
            <a:spLocks noGrp="1" noChangeArrowheads="1"/>
          </p:cNvSpPr>
          <p:nvPr>
            <p:ph type="sldNum" sz="quarter" idx="4"/>
          </p:nvPr>
        </p:nvSpPr>
        <p:spPr bwMode="auto">
          <a:xfrm>
            <a:off x="8874125" y="6643688"/>
            <a:ext cx="155575" cy="152400"/>
          </a:xfrm>
          <a:prstGeom prst="rect">
            <a:avLst/>
          </a:prstGeom>
          <a:noFill/>
          <a:ln w="9525" algn="ctr">
            <a:noFill/>
            <a:miter lim="800000"/>
            <a:headEnd/>
            <a:tailEnd/>
          </a:ln>
          <a:effectLst/>
        </p:spPr>
        <p:txBody>
          <a:bodyPr vert="horz" wrap="none" lIns="0" tIns="0" rIns="0" bIns="0" numCol="1" anchor="ctr" anchorCtr="1" compatLnSpc="1">
            <a:prstTxWarp prst="textNoShape">
              <a:avLst/>
            </a:prstTxWarp>
            <a:spAutoFit/>
          </a:bodyPr>
          <a:lstStyle>
            <a:lvl1pPr eaLnBrk="0" hangingPunct="0">
              <a:defRPr sz="1000" b="1">
                <a:solidFill>
                  <a:srgbClr val="333333"/>
                </a:solidFill>
                <a:cs typeface="Arial" charset="0"/>
              </a:defRPr>
            </a:lvl1pPr>
          </a:lstStyle>
          <a:p>
            <a:fld id="{4D56936D-896B-4DB5-9EC7-BADE09D5CB0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2800" b="1">
          <a:solidFill>
            <a:schemeClr val="bg1"/>
          </a:solidFill>
          <a:latin typeface="+mj-lt"/>
          <a:ea typeface="+mj-ea"/>
          <a:cs typeface="+mj-cs"/>
        </a:defRPr>
      </a:lvl1pPr>
      <a:lvl2pPr algn="l" rtl="0" fontAlgn="base">
        <a:spcBef>
          <a:spcPct val="0"/>
        </a:spcBef>
        <a:spcAft>
          <a:spcPct val="0"/>
        </a:spcAft>
        <a:defRPr sz="2800" b="1">
          <a:solidFill>
            <a:schemeClr val="bg1"/>
          </a:solidFill>
          <a:latin typeface="Arial" charset="0"/>
        </a:defRPr>
      </a:lvl2pPr>
      <a:lvl3pPr algn="l" rtl="0" fontAlgn="base">
        <a:spcBef>
          <a:spcPct val="0"/>
        </a:spcBef>
        <a:spcAft>
          <a:spcPct val="0"/>
        </a:spcAft>
        <a:defRPr sz="2800" b="1">
          <a:solidFill>
            <a:schemeClr val="bg1"/>
          </a:solidFill>
          <a:latin typeface="Arial" charset="0"/>
        </a:defRPr>
      </a:lvl3pPr>
      <a:lvl4pPr algn="l" rtl="0" fontAlgn="base">
        <a:spcBef>
          <a:spcPct val="0"/>
        </a:spcBef>
        <a:spcAft>
          <a:spcPct val="0"/>
        </a:spcAft>
        <a:defRPr sz="2800" b="1">
          <a:solidFill>
            <a:schemeClr val="bg1"/>
          </a:solidFill>
          <a:latin typeface="Arial" charset="0"/>
        </a:defRPr>
      </a:lvl4pPr>
      <a:lvl5pPr algn="l" rtl="0" fontAlgn="base">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chemeClr val="bg1"/>
          </a:solidFill>
          <a:latin typeface="Arial" charset="0"/>
        </a:defRPr>
      </a:lvl6pPr>
      <a:lvl7pPr marL="914400" algn="l" rtl="0" fontAlgn="base">
        <a:spcBef>
          <a:spcPct val="0"/>
        </a:spcBef>
        <a:spcAft>
          <a:spcPct val="0"/>
        </a:spcAft>
        <a:defRPr sz="2800" b="1">
          <a:solidFill>
            <a:schemeClr val="bg1"/>
          </a:solidFill>
          <a:latin typeface="Arial" charset="0"/>
        </a:defRPr>
      </a:lvl7pPr>
      <a:lvl8pPr marL="1371600" algn="l" rtl="0" fontAlgn="base">
        <a:spcBef>
          <a:spcPct val="0"/>
        </a:spcBef>
        <a:spcAft>
          <a:spcPct val="0"/>
        </a:spcAft>
        <a:defRPr sz="2800" b="1">
          <a:solidFill>
            <a:schemeClr val="bg1"/>
          </a:solidFill>
          <a:latin typeface="Arial" charset="0"/>
        </a:defRPr>
      </a:lvl8pPr>
      <a:lvl9pPr marL="1828800" algn="l" rtl="0" fontAlgn="base">
        <a:spcBef>
          <a:spcPct val="0"/>
        </a:spcBef>
        <a:spcAft>
          <a:spcPct val="0"/>
        </a:spcAft>
        <a:defRPr sz="2800" b="1">
          <a:solidFill>
            <a:schemeClr val="bg1"/>
          </a:solidFill>
          <a:latin typeface="Arial" charset="0"/>
        </a:defRPr>
      </a:lvl9pPr>
    </p:titleStyle>
    <p:bodyStyle>
      <a:lvl1pPr marL="233363" indent="-233363" algn="l" rtl="0" fontAlgn="base">
        <a:lnSpc>
          <a:spcPct val="95000"/>
        </a:lnSpc>
        <a:spcBef>
          <a:spcPct val="0"/>
        </a:spcBef>
        <a:spcAft>
          <a:spcPct val="35000"/>
        </a:spcAft>
        <a:buClr>
          <a:srgbClr val="678BA8"/>
        </a:buClr>
        <a:buChar char="•"/>
        <a:defRPr sz="2400">
          <a:solidFill>
            <a:schemeClr val="tx1"/>
          </a:solidFill>
          <a:latin typeface="+mn-lt"/>
          <a:ea typeface="+mn-ea"/>
          <a:cs typeface="+mn-cs"/>
        </a:defRPr>
      </a:lvl1pPr>
      <a:lvl2pPr marL="633413" indent="-285750" algn="l" rtl="0" fontAlgn="base">
        <a:lnSpc>
          <a:spcPct val="95000"/>
        </a:lnSpc>
        <a:spcBef>
          <a:spcPct val="0"/>
        </a:spcBef>
        <a:spcAft>
          <a:spcPct val="35000"/>
        </a:spcAft>
        <a:buClr>
          <a:schemeClr val="folHlink"/>
        </a:buClr>
        <a:buFont typeface="Arial" charset="0"/>
        <a:buChar char="–"/>
        <a:defRPr sz="2000">
          <a:solidFill>
            <a:schemeClr val="tx1"/>
          </a:solidFill>
          <a:latin typeface="+mn-lt"/>
        </a:defRPr>
      </a:lvl2pPr>
      <a:lvl3pPr marL="976313" indent="-228600" algn="l" rtl="0" fontAlgn="base">
        <a:lnSpc>
          <a:spcPct val="95000"/>
        </a:lnSpc>
        <a:spcBef>
          <a:spcPct val="0"/>
        </a:spcBef>
        <a:spcAft>
          <a:spcPct val="35000"/>
        </a:spcAft>
        <a:buClr>
          <a:schemeClr val="bg2"/>
        </a:buClr>
        <a:buChar char="•"/>
        <a:defRPr sz="1600">
          <a:solidFill>
            <a:schemeClr val="tx1"/>
          </a:solidFill>
          <a:latin typeface="+mn-lt"/>
        </a:defRPr>
      </a:lvl3pPr>
      <a:lvl4pPr marL="1319213" indent="-228600" algn="l" rtl="0" fontAlgn="base">
        <a:lnSpc>
          <a:spcPct val="95000"/>
        </a:lnSpc>
        <a:spcBef>
          <a:spcPct val="0"/>
        </a:spcBef>
        <a:spcAft>
          <a:spcPct val="35000"/>
        </a:spcAft>
        <a:buClr>
          <a:schemeClr val="bg2"/>
        </a:buClr>
        <a:buChar char="–"/>
        <a:defRPr sz="1400">
          <a:solidFill>
            <a:schemeClr val="tx1"/>
          </a:solidFill>
          <a:latin typeface="+mn-lt"/>
        </a:defRPr>
      </a:lvl4pPr>
      <a:lvl5pPr marL="1662113" indent="-228600" algn="l" rtl="0" fontAlgn="base">
        <a:lnSpc>
          <a:spcPct val="95000"/>
        </a:lnSpc>
        <a:spcBef>
          <a:spcPct val="0"/>
        </a:spcBef>
        <a:spcAft>
          <a:spcPct val="35000"/>
        </a:spcAft>
        <a:buClr>
          <a:schemeClr val="bg2"/>
        </a:buClr>
        <a:buFont typeface="Arial" charset="0"/>
        <a:buChar char="◦"/>
        <a:defRPr sz="1200">
          <a:solidFill>
            <a:schemeClr val="tx1"/>
          </a:solidFill>
          <a:latin typeface="+mn-lt"/>
        </a:defRPr>
      </a:lvl5pPr>
      <a:lvl6pPr marL="2119313" indent="-228600" algn="l" rtl="0" fontAlgn="base">
        <a:lnSpc>
          <a:spcPct val="95000"/>
        </a:lnSpc>
        <a:spcBef>
          <a:spcPct val="0"/>
        </a:spcBef>
        <a:spcAft>
          <a:spcPct val="35000"/>
        </a:spcAft>
        <a:buClr>
          <a:schemeClr val="bg2"/>
        </a:buClr>
        <a:buFont typeface="Arial" charset="0"/>
        <a:buChar char="◦"/>
        <a:defRPr sz="1200">
          <a:solidFill>
            <a:schemeClr val="tx1"/>
          </a:solidFill>
          <a:latin typeface="+mn-lt"/>
        </a:defRPr>
      </a:lvl6pPr>
      <a:lvl7pPr marL="2576513" indent="-228600" algn="l" rtl="0" fontAlgn="base">
        <a:lnSpc>
          <a:spcPct val="95000"/>
        </a:lnSpc>
        <a:spcBef>
          <a:spcPct val="0"/>
        </a:spcBef>
        <a:spcAft>
          <a:spcPct val="35000"/>
        </a:spcAft>
        <a:buClr>
          <a:schemeClr val="bg2"/>
        </a:buClr>
        <a:buFont typeface="Arial" charset="0"/>
        <a:buChar char="◦"/>
        <a:defRPr sz="1200">
          <a:solidFill>
            <a:schemeClr val="tx1"/>
          </a:solidFill>
          <a:latin typeface="+mn-lt"/>
        </a:defRPr>
      </a:lvl7pPr>
      <a:lvl8pPr marL="3033713" indent="-228600" algn="l" rtl="0" fontAlgn="base">
        <a:lnSpc>
          <a:spcPct val="95000"/>
        </a:lnSpc>
        <a:spcBef>
          <a:spcPct val="0"/>
        </a:spcBef>
        <a:spcAft>
          <a:spcPct val="35000"/>
        </a:spcAft>
        <a:buClr>
          <a:schemeClr val="bg2"/>
        </a:buClr>
        <a:buFont typeface="Arial" charset="0"/>
        <a:buChar char="◦"/>
        <a:defRPr sz="1200">
          <a:solidFill>
            <a:schemeClr val="tx1"/>
          </a:solidFill>
          <a:latin typeface="+mn-lt"/>
        </a:defRPr>
      </a:lvl8pPr>
      <a:lvl9pPr marL="3490913" indent="-228600" algn="l" rtl="0" fontAlgn="base">
        <a:lnSpc>
          <a:spcPct val="95000"/>
        </a:lnSpc>
        <a:spcBef>
          <a:spcPct val="0"/>
        </a:spcBef>
        <a:spcAft>
          <a:spcPct val="35000"/>
        </a:spcAft>
        <a:buClr>
          <a:schemeClr val="bg2"/>
        </a:buClr>
        <a:buFont typeface="Arial" charset="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ymantec.com/" TargetMode="External"/><Relationship Id="rId2" Type="http://schemas.openxmlformats.org/officeDocument/2006/relationships/hyperlink" Target="http://www.altiris.com/support/documentatio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plc.ges.symantec.co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38.xml.rels><?xml version="1.0" encoding="UTF-8" standalone="yes"?>
<Relationships xmlns="http://schemas.openxmlformats.org/package/2006/relationships"><Relationship Id="rId3" Type="http://schemas.openxmlformats.org/officeDocument/2006/relationships/package" Target="../embeddings/Microsoft_Office_Excel_Worksheet2.xlsx"/><Relationship Id="rId2" Type="http://schemas.openxmlformats.org/officeDocument/2006/relationships/slideLayout" Target="../slideLayouts/slideLayout6.xml"/><Relationship Id="rId1" Type="http://schemas.openxmlformats.org/officeDocument/2006/relationships/vmlDrawing" Target="../drawings/vmlDrawing3.vml"/></Relationships>
</file>

<file path=ppt/slides/_rels/slide39.xml.rels><?xml version="1.0" encoding="UTF-8" standalone="yes"?>
<Relationships xmlns="http://schemas.openxmlformats.org/package/2006/relationships"><Relationship Id="rId3" Type="http://schemas.openxmlformats.org/officeDocument/2006/relationships/package" Target="../embeddings/Microsoft_Office_Excel_Worksheet3.xlsx"/><Relationship Id="rId2" Type="http://schemas.openxmlformats.org/officeDocument/2006/relationships/slideLayout" Target="../slideLayouts/slideLayout6.xml"/><Relationship Id="rId1" Type="http://schemas.openxmlformats.org/officeDocument/2006/relationships/vmlDrawing" Target="../drawings/vmlDrawing4.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package" Target="../embeddings/Microsoft_Office_Excel_Worksheet4.xlsx"/><Relationship Id="rId2" Type="http://schemas.openxmlformats.org/officeDocument/2006/relationships/slideLayout" Target="../slideLayouts/slideLayout6.xml"/><Relationship Id="rId1" Type="http://schemas.openxmlformats.org/officeDocument/2006/relationships/vmlDrawing" Target="../drawings/vmlDrawing5.vml"/></Relationships>
</file>

<file path=ppt/slides/_rels/slide41.xml.rels><?xml version="1.0" encoding="UTF-8" standalone="yes"?>
<Relationships xmlns="http://schemas.openxmlformats.org/package/2006/relationships"><Relationship Id="rId3" Type="http://schemas.openxmlformats.org/officeDocument/2006/relationships/package" Target="../embeddings/Microsoft_Office_Excel_Worksheet5.xlsx"/><Relationship Id="rId2" Type="http://schemas.openxmlformats.org/officeDocument/2006/relationships/slideLayout" Target="../slideLayouts/slideLayout6.xml"/><Relationship Id="rId1" Type="http://schemas.openxmlformats.org/officeDocument/2006/relationships/vmlDrawing" Target="../drawings/vmlDrawing6.vml"/></Relationships>
</file>

<file path=ppt/slides/_rels/slide42.xml.rels><?xml version="1.0" encoding="UTF-8" standalone="yes"?>
<Relationships xmlns="http://schemas.openxmlformats.org/package/2006/relationships"><Relationship Id="rId3" Type="http://schemas.openxmlformats.org/officeDocument/2006/relationships/package" Target="../embeddings/Microsoft_Office_Excel_Worksheet6.xlsx"/><Relationship Id="rId2" Type="http://schemas.openxmlformats.org/officeDocument/2006/relationships/slideLayout" Target="../slideLayouts/slideLayout6.xml"/><Relationship Id="rId1" Type="http://schemas.openxmlformats.org/officeDocument/2006/relationships/vmlDrawing" Target="../drawings/vmlDrawing7.v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2" name="Rectangle 14"/>
          <p:cNvSpPr>
            <a:spLocks noGrp="1" noChangeArrowheads="1"/>
          </p:cNvSpPr>
          <p:nvPr>
            <p:ph type="ctrTitle"/>
          </p:nvPr>
        </p:nvSpPr>
        <p:spPr/>
        <p:txBody>
          <a:bodyPr/>
          <a:lstStyle/>
          <a:p>
            <a:r>
              <a:rPr lang="en-US" dirty="0" err="1" smtClean="0"/>
              <a:t>InfoDev</a:t>
            </a:r>
            <a:r>
              <a:rPr lang="en-US" dirty="0" smtClean="0"/>
              <a:t> </a:t>
            </a:r>
            <a:r>
              <a:rPr lang="en-US" dirty="0" smtClean="0"/>
              <a:t>Training</a:t>
            </a:r>
            <a:endParaRPr lang="en-US" dirty="0"/>
          </a:p>
        </p:txBody>
      </p:sp>
      <p:sp>
        <p:nvSpPr>
          <p:cNvPr id="2063" name="Rectangle 15"/>
          <p:cNvSpPr>
            <a:spLocks noGrp="1" noChangeArrowheads="1"/>
          </p:cNvSpPr>
          <p:nvPr>
            <p:ph type="subTitle" idx="1"/>
          </p:nvPr>
        </p:nvSpPr>
        <p:spPr/>
        <p:txBody>
          <a:bodyPr/>
          <a:lstStyle/>
          <a:p>
            <a:r>
              <a:rPr lang="en-US" dirty="0" smtClean="0"/>
              <a:t>Craig Walker, Senior Information Developer</a:t>
            </a:r>
            <a:endParaRPr lang="en-US" dirty="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requirements and constraints of InfoDev – Part 1</a:t>
            </a:r>
            <a:endParaRPr lang="en-US" dirty="0"/>
          </a:p>
        </p:txBody>
      </p:sp>
      <p:sp>
        <p:nvSpPr>
          <p:cNvPr id="3" name="Content Placeholder 2"/>
          <p:cNvSpPr>
            <a:spLocks noGrp="1"/>
          </p:cNvSpPr>
          <p:nvPr>
            <p:ph idx="1"/>
          </p:nvPr>
        </p:nvSpPr>
        <p:spPr/>
        <p:txBody>
          <a:bodyPr/>
          <a:lstStyle/>
          <a:p>
            <a:r>
              <a:rPr lang="en-US" dirty="0" smtClean="0"/>
              <a:t>Be cost-effective</a:t>
            </a:r>
          </a:p>
          <a:p>
            <a:pPr lvl="1"/>
            <a:r>
              <a:rPr lang="en-US" dirty="0" smtClean="0"/>
              <a:t>We can’t do everything that we would like to</a:t>
            </a:r>
          </a:p>
          <a:p>
            <a:pPr lvl="1"/>
            <a:r>
              <a:rPr lang="en-US" dirty="0" smtClean="0"/>
              <a:t>Funding/Staffing</a:t>
            </a:r>
          </a:p>
          <a:p>
            <a:pPr lvl="2"/>
            <a:r>
              <a:rPr lang="en-US" dirty="0" smtClean="0"/>
              <a:t>We don’t generate specific revenue </a:t>
            </a:r>
          </a:p>
          <a:p>
            <a:pPr lvl="2"/>
            <a:r>
              <a:rPr lang="en-US" dirty="0" smtClean="0"/>
              <a:t>Doc is important, to an extent</a:t>
            </a:r>
          </a:p>
          <a:p>
            <a:pPr lvl="1"/>
            <a:r>
              <a:rPr lang="en-US" dirty="0" smtClean="0"/>
              <a:t>Must be efficient – not funded to provide everything; must prioritize</a:t>
            </a:r>
          </a:p>
          <a:p>
            <a:pPr lvl="2"/>
            <a:r>
              <a:rPr lang="en-US" dirty="0" smtClean="0"/>
              <a:t>Some products may not get as much attention</a:t>
            </a:r>
          </a:p>
          <a:p>
            <a:pPr lvl="2"/>
            <a:r>
              <a:rPr lang="en-US" dirty="0" smtClean="0"/>
              <a:t>Some docs may be done late</a:t>
            </a:r>
          </a:p>
          <a:p>
            <a:pPr lvl="1"/>
            <a:r>
              <a:rPr lang="en-US" dirty="0" smtClean="0"/>
              <a:t>Must find the right balance between serving customer’s needs and business realities</a:t>
            </a:r>
          </a:p>
          <a:p>
            <a:pPr lvl="2"/>
            <a:r>
              <a:rPr lang="en-US" dirty="0" smtClean="0"/>
              <a:t>Must still provide value </a:t>
            </a:r>
          </a:p>
          <a:p>
            <a:pPr lvl="1"/>
            <a:endParaRPr lang="en-US" dirty="0" smtClean="0"/>
          </a:p>
        </p:txBody>
      </p:sp>
      <p:sp>
        <p:nvSpPr>
          <p:cNvPr id="4" name="Slide Number Placeholder 3"/>
          <p:cNvSpPr>
            <a:spLocks noGrp="1"/>
          </p:cNvSpPr>
          <p:nvPr>
            <p:ph type="sldNum" sz="quarter" idx="11"/>
          </p:nvPr>
        </p:nvSpPr>
        <p:spPr/>
        <p:txBody>
          <a:bodyPr/>
          <a:lstStyle/>
          <a:p>
            <a:fld id="{C252DF82-6452-4AD9-B2CF-1974F0D4008D}"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requirements and constraints of InfoDev – Part 2</a:t>
            </a:r>
            <a:endParaRPr lang="en-US" dirty="0"/>
          </a:p>
        </p:txBody>
      </p:sp>
      <p:sp>
        <p:nvSpPr>
          <p:cNvPr id="3" name="Content Placeholder 2"/>
          <p:cNvSpPr>
            <a:spLocks noGrp="1"/>
          </p:cNvSpPr>
          <p:nvPr>
            <p:ph idx="1"/>
          </p:nvPr>
        </p:nvSpPr>
        <p:spPr/>
        <p:txBody>
          <a:bodyPr/>
          <a:lstStyle/>
          <a:p>
            <a:r>
              <a:rPr lang="en-US" dirty="0" smtClean="0"/>
              <a:t>Be global</a:t>
            </a:r>
          </a:p>
          <a:p>
            <a:pPr lvl="1"/>
            <a:r>
              <a:rPr lang="en-US" dirty="0" smtClean="0"/>
              <a:t>Approximately 50% of Symantec revenue come from markets outside of the United States.</a:t>
            </a:r>
          </a:p>
          <a:p>
            <a:pPr lvl="1"/>
            <a:r>
              <a:rPr lang="en-US" dirty="0" smtClean="0"/>
              <a:t>Our documentation needs to meet the needs of global customers.</a:t>
            </a:r>
          </a:p>
          <a:p>
            <a:pPr lvl="2"/>
            <a:r>
              <a:rPr lang="en-US" dirty="0" smtClean="0"/>
              <a:t>There is a certain amount of overhead required to provided localized documentation.</a:t>
            </a:r>
          </a:p>
          <a:p>
            <a:pPr lvl="3"/>
            <a:r>
              <a:rPr lang="en-US" dirty="0" smtClean="0"/>
              <a:t>Make content ready for machine translation</a:t>
            </a:r>
          </a:p>
          <a:p>
            <a:pPr lvl="3"/>
            <a:r>
              <a:rPr lang="en-US" dirty="0" smtClean="0"/>
              <a:t>Terminology</a:t>
            </a:r>
          </a:p>
          <a:p>
            <a:pPr lvl="2"/>
            <a:r>
              <a:rPr lang="en-US" dirty="0" smtClean="0"/>
              <a:t>We may have to produce a little less English content in order to provide our information to a greater number of people.</a:t>
            </a:r>
          </a:p>
          <a:p>
            <a:r>
              <a:rPr lang="en-US" dirty="0" smtClean="0"/>
              <a:t>Work well with other groups at Symantec</a:t>
            </a:r>
          </a:p>
          <a:p>
            <a:pPr lvl="1"/>
            <a:r>
              <a:rPr lang="en-US" dirty="0" smtClean="0"/>
              <a:t>We must adopt standards and processes to facilitate corporate needs.</a:t>
            </a:r>
          </a:p>
        </p:txBody>
      </p:sp>
      <p:sp>
        <p:nvSpPr>
          <p:cNvPr id="4" name="Slide Number Placeholder 3"/>
          <p:cNvSpPr>
            <a:spLocks noGrp="1"/>
          </p:cNvSpPr>
          <p:nvPr>
            <p:ph type="sldNum" sz="quarter" idx="11"/>
          </p:nvPr>
        </p:nvSpPr>
        <p:spPr/>
        <p:txBody>
          <a:bodyPr/>
          <a:lstStyle/>
          <a:p>
            <a:fld id="{C252DF82-6452-4AD9-B2CF-1974F0D4008D}"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groups that we work with -    Part 1 – Product/technology level	</a:t>
            </a:r>
            <a:endParaRPr lang="en-US" dirty="0"/>
          </a:p>
        </p:txBody>
      </p:sp>
      <p:sp>
        <p:nvSpPr>
          <p:cNvPr id="3" name="Content Placeholder 2"/>
          <p:cNvSpPr>
            <a:spLocks noGrp="1"/>
          </p:cNvSpPr>
          <p:nvPr>
            <p:ph idx="1"/>
          </p:nvPr>
        </p:nvSpPr>
        <p:spPr/>
        <p:txBody>
          <a:bodyPr/>
          <a:lstStyle/>
          <a:p>
            <a:r>
              <a:rPr lang="en-US" dirty="0" smtClean="0"/>
              <a:t>InfoDev works closely with the following groups</a:t>
            </a:r>
          </a:p>
          <a:p>
            <a:pPr lvl="1"/>
            <a:r>
              <a:rPr lang="en-US" dirty="0" smtClean="0"/>
              <a:t>Product Engineering teams (development)</a:t>
            </a:r>
          </a:p>
          <a:p>
            <a:pPr lvl="2"/>
            <a:r>
              <a:rPr lang="en-US" dirty="0" smtClean="0"/>
              <a:t>Documentation is a component of the product</a:t>
            </a:r>
          </a:p>
          <a:p>
            <a:pPr lvl="2"/>
            <a:r>
              <a:rPr lang="en-US" dirty="0" smtClean="0"/>
              <a:t>Work within product development cycles and schedules</a:t>
            </a:r>
          </a:p>
          <a:p>
            <a:pPr lvl="1"/>
            <a:r>
              <a:rPr lang="en-US" dirty="0" smtClean="0"/>
              <a:t>Product Quality teams (testing)</a:t>
            </a:r>
          </a:p>
          <a:p>
            <a:pPr lvl="2"/>
            <a:r>
              <a:rPr lang="en-US" dirty="0" smtClean="0"/>
              <a:t>Often the best source for getting technical information and doc technical reviews</a:t>
            </a:r>
          </a:p>
          <a:p>
            <a:pPr lvl="1"/>
            <a:r>
              <a:rPr lang="en-US" dirty="0" smtClean="0"/>
              <a:t>Program Managers</a:t>
            </a:r>
          </a:p>
          <a:p>
            <a:pPr lvl="2"/>
            <a:r>
              <a:rPr lang="en-US" dirty="0" smtClean="0"/>
              <a:t>Coordinates the product development lifecycle: schedules, milestones, documents</a:t>
            </a:r>
          </a:p>
          <a:p>
            <a:pPr lvl="1"/>
            <a:r>
              <a:rPr lang="en-US" dirty="0" smtClean="0"/>
              <a:t>Product Managers</a:t>
            </a:r>
          </a:p>
          <a:p>
            <a:pPr lvl="2"/>
            <a:r>
              <a:rPr lang="en-US" dirty="0" smtClean="0"/>
              <a:t>Define the products, works with customer to identify requirements and use cases</a:t>
            </a:r>
          </a:p>
          <a:p>
            <a:pPr lvl="1"/>
            <a:r>
              <a:rPr lang="en-US" dirty="0" smtClean="0"/>
              <a:t>Technical Support</a:t>
            </a:r>
          </a:p>
          <a:p>
            <a:pPr lvl="2"/>
            <a:r>
              <a:rPr lang="en-US" dirty="0" smtClean="0"/>
              <a:t>Help identify issues and doc deficiencies; assists with Release Notes</a:t>
            </a:r>
          </a:p>
          <a:p>
            <a:pPr lvl="1"/>
            <a:endParaRPr lang="en-US" dirty="0"/>
          </a:p>
        </p:txBody>
      </p:sp>
      <p:sp>
        <p:nvSpPr>
          <p:cNvPr id="4" name="Slide Number Placeholder 3"/>
          <p:cNvSpPr>
            <a:spLocks noGrp="1"/>
          </p:cNvSpPr>
          <p:nvPr>
            <p:ph type="sldNum" sz="quarter" idx="11"/>
          </p:nvPr>
        </p:nvSpPr>
        <p:spPr/>
        <p:txBody>
          <a:bodyPr/>
          <a:lstStyle/>
          <a:p>
            <a:fld id="{C252DF82-6452-4AD9-B2CF-1974F0D4008D}"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groups that we work with -    Part 2 – Services level</a:t>
            </a:r>
            <a:endParaRPr lang="en-US" dirty="0"/>
          </a:p>
        </p:txBody>
      </p:sp>
      <p:sp>
        <p:nvSpPr>
          <p:cNvPr id="3" name="Content Placeholder 2"/>
          <p:cNvSpPr>
            <a:spLocks noGrp="1"/>
          </p:cNvSpPr>
          <p:nvPr>
            <p:ph idx="1"/>
          </p:nvPr>
        </p:nvSpPr>
        <p:spPr/>
        <p:txBody>
          <a:bodyPr/>
          <a:lstStyle/>
          <a:p>
            <a:pPr lvl="1"/>
            <a:r>
              <a:rPr lang="en-US" dirty="0" smtClean="0"/>
              <a:t>Localization Services (L10N)</a:t>
            </a:r>
          </a:p>
          <a:p>
            <a:pPr lvl="2"/>
            <a:r>
              <a:rPr lang="en-US" dirty="0" smtClean="0"/>
              <a:t>Takes </a:t>
            </a:r>
            <a:r>
              <a:rPr lang="en-US" dirty="0" smtClean="0"/>
              <a:t>our English source and translates into 10 languages</a:t>
            </a:r>
          </a:p>
          <a:p>
            <a:pPr lvl="2"/>
            <a:r>
              <a:rPr lang="en-US" dirty="0" smtClean="0"/>
              <a:t>Has standards and processes that we engage in to help streamline process and minimize costs</a:t>
            </a:r>
          </a:p>
          <a:p>
            <a:pPr lvl="2"/>
            <a:r>
              <a:rPr lang="en-US" dirty="0" smtClean="0"/>
              <a:t>Coordinate schedules, deliverables, locations of files</a:t>
            </a:r>
          </a:p>
          <a:p>
            <a:pPr lvl="1"/>
            <a:r>
              <a:rPr lang="en-US" dirty="0" smtClean="0"/>
              <a:t>Unified Content Strategy (UCS)</a:t>
            </a:r>
          </a:p>
          <a:p>
            <a:pPr lvl="2"/>
            <a:r>
              <a:rPr lang="en-US" dirty="0" smtClean="0"/>
              <a:t>Helps coordinate all information content developed at Symantec</a:t>
            </a:r>
          </a:p>
          <a:p>
            <a:pPr lvl="2"/>
            <a:r>
              <a:rPr lang="en-US" dirty="0" smtClean="0"/>
              <a:t>Provides tools for writing content, creating deliverables, publishing on Web</a:t>
            </a:r>
          </a:p>
          <a:p>
            <a:pPr lvl="2"/>
            <a:r>
              <a:rPr lang="en-US" dirty="0" smtClean="0"/>
              <a:t>Provides processes, standards, and styles</a:t>
            </a:r>
          </a:p>
          <a:p>
            <a:pPr lvl="2"/>
            <a:r>
              <a:rPr lang="en-US" dirty="0" smtClean="0"/>
              <a:t>Provides interface for Vasont content hand-off to L10N</a:t>
            </a:r>
          </a:p>
          <a:p>
            <a:pPr lvl="2"/>
            <a:r>
              <a:rPr lang="en-US" dirty="0" smtClean="0"/>
              <a:t>Provides “CRO” – Customer Relationship Owner</a:t>
            </a:r>
          </a:p>
          <a:p>
            <a:pPr lvl="3"/>
            <a:r>
              <a:rPr lang="en-US" dirty="0" smtClean="0"/>
              <a:t>One UCS employee assigned to each InfoDev team</a:t>
            </a:r>
          </a:p>
          <a:p>
            <a:pPr lvl="4"/>
            <a:r>
              <a:rPr lang="en-US" dirty="0" smtClean="0"/>
              <a:t>Katy Mullally works with SMP and EMG</a:t>
            </a:r>
          </a:p>
          <a:p>
            <a:pPr lvl="4"/>
            <a:r>
              <a:rPr lang="en-US" dirty="0" smtClean="0"/>
              <a:t>Susan Wong </a:t>
            </a:r>
            <a:r>
              <a:rPr lang="en-US" dirty="0" smtClean="0"/>
              <a:t>works with </a:t>
            </a:r>
            <a:r>
              <a:rPr lang="en-US" dirty="0" smtClean="0"/>
              <a:t>SSIM</a:t>
            </a:r>
          </a:p>
          <a:p>
            <a:pPr lvl="5">
              <a:buNone/>
            </a:pPr>
            <a:r>
              <a:rPr lang="en-US" dirty="0" smtClean="0"/>
              <a:t>TBF rather than CRO (team’s best friend)</a:t>
            </a:r>
          </a:p>
          <a:p>
            <a:pPr lvl="4"/>
            <a:endParaRPr lang="en-US" dirty="0" smtClean="0"/>
          </a:p>
          <a:p>
            <a:pPr lvl="2"/>
            <a:r>
              <a:rPr lang="en-US" dirty="0" smtClean="0"/>
              <a:t>symTOP</a:t>
            </a:r>
          </a:p>
          <a:p>
            <a:pPr lvl="5">
              <a:buNone/>
            </a:pPr>
            <a:r>
              <a:rPr lang="en-US" dirty="0" smtClean="0"/>
              <a:t>	</a:t>
            </a:r>
          </a:p>
          <a:p>
            <a:pPr lvl="2">
              <a:buNone/>
            </a:pPr>
            <a:endParaRPr lang="en-US" dirty="0" smtClean="0"/>
          </a:p>
        </p:txBody>
      </p:sp>
      <p:sp>
        <p:nvSpPr>
          <p:cNvPr id="4" name="Slide Number Placeholder 3"/>
          <p:cNvSpPr>
            <a:spLocks noGrp="1"/>
          </p:cNvSpPr>
          <p:nvPr>
            <p:ph type="sldNum" sz="quarter" idx="11"/>
          </p:nvPr>
        </p:nvSpPr>
        <p:spPr/>
        <p:txBody>
          <a:bodyPr/>
          <a:lstStyle/>
          <a:p>
            <a:fld id="{C252DF82-6452-4AD9-B2CF-1974F0D4008D}"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InfoDev Deliverables – Part 1: Categories</a:t>
            </a:r>
            <a:endParaRPr lang="en-US" dirty="0"/>
          </a:p>
        </p:txBody>
      </p:sp>
      <p:sp>
        <p:nvSpPr>
          <p:cNvPr id="3" name="Content Placeholder 2"/>
          <p:cNvSpPr>
            <a:spLocks noGrp="1"/>
          </p:cNvSpPr>
          <p:nvPr>
            <p:ph idx="1"/>
          </p:nvPr>
        </p:nvSpPr>
        <p:spPr/>
        <p:txBody>
          <a:bodyPr/>
          <a:lstStyle/>
          <a:p>
            <a:r>
              <a:rPr lang="en-US" dirty="0" smtClean="0"/>
              <a:t>We primarily deliver two categories of documentation:</a:t>
            </a:r>
          </a:p>
          <a:p>
            <a:pPr lvl="1"/>
            <a:r>
              <a:rPr lang="en-US" dirty="0" smtClean="0"/>
              <a:t>User documentation</a:t>
            </a:r>
          </a:p>
          <a:p>
            <a:pPr lvl="2"/>
            <a:r>
              <a:rPr lang="en-US" dirty="0" smtClean="0"/>
              <a:t>(next slide)</a:t>
            </a:r>
          </a:p>
          <a:p>
            <a:pPr lvl="1"/>
            <a:r>
              <a:rPr lang="en-US" dirty="0" smtClean="0"/>
              <a:t>Developer documentation (SMP team only)</a:t>
            </a:r>
          </a:p>
          <a:p>
            <a:pPr lvl="2"/>
            <a:r>
              <a:rPr lang="en-US" dirty="0" smtClean="0"/>
              <a:t>Internal </a:t>
            </a:r>
            <a:r>
              <a:rPr lang="en-US" dirty="0" smtClean="0"/>
              <a:t>SMP developer doc  - Leith</a:t>
            </a:r>
          </a:p>
          <a:p>
            <a:pPr lvl="3"/>
            <a:endParaRPr lang="en-US" dirty="0" smtClean="0"/>
          </a:p>
        </p:txBody>
      </p:sp>
      <p:sp>
        <p:nvSpPr>
          <p:cNvPr id="4" name="Slide Number Placeholder 3"/>
          <p:cNvSpPr>
            <a:spLocks noGrp="1"/>
          </p:cNvSpPr>
          <p:nvPr>
            <p:ph type="sldNum" sz="quarter" idx="11"/>
          </p:nvPr>
        </p:nvSpPr>
        <p:spPr/>
        <p:txBody>
          <a:bodyPr/>
          <a:lstStyle/>
          <a:p>
            <a:fld id="{C252DF82-6452-4AD9-B2CF-1974F0D4008D}"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InfoDev Deliverables – Part 2: User doc</a:t>
            </a:r>
            <a:endParaRPr lang="en-US" dirty="0"/>
          </a:p>
        </p:txBody>
      </p:sp>
      <p:sp>
        <p:nvSpPr>
          <p:cNvPr id="3" name="Content Placeholder 2"/>
          <p:cNvSpPr>
            <a:spLocks noGrp="1"/>
          </p:cNvSpPr>
          <p:nvPr>
            <p:ph idx="1"/>
          </p:nvPr>
        </p:nvSpPr>
        <p:spPr/>
        <p:txBody>
          <a:bodyPr/>
          <a:lstStyle/>
          <a:p>
            <a:r>
              <a:rPr lang="en-US" dirty="0" smtClean="0"/>
              <a:t>User Documentation</a:t>
            </a:r>
          </a:p>
          <a:p>
            <a:pPr lvl="1"/>
            <a:r>
              <a:rPr lang="en-US" dirty="0" smtClean="0"/>
              <a:t>UCS has many types of defined possible deliverables:</a:t>
            </a:r>
          </a:p>
          <a:p>
            <a:pPr lvl="2"/>
            <a:r>
              <a:rPr lang="en-US" dirty="0" smtClean="0"/>
              <a:t>Installation Guide, Getting Started Guide, Online Help, User Guide, Administrator’s Guide, Implementation Guide, etc,</a:t>
            </a:r>
          </a:p>
          <a:p>
            <a:pPr lvl="1"/>
            <a:r>
              <a:rPr lang="en-US" dirty="0" smtClean="0"/>
              <a:t>We primarily produce the following user docs:</a:t>
            </a:r>
          </a:p>
          <a:p>
            <a:pPr lvl="2"/>
            <a:r>
              <a:rPr lang="en-US" dirty="0" smtClean="0"/>
              <a:t>Online HTML help</a:t>
            </a:r>
          </a:p>
          <a:p>
            <a:pPr lvl="3"/>
            <a:r>
              <a:rPr lang="en-US" dirty="0" smtClean="0"/>
              <a:t>Context-sensitive</a:t>
            </a:r>
          </a:p>
          <a:p>
            <a:pPr lvl="3"/>
            <a:r>
              <a:rPr lang="en-US" dirty="0" smtClean="0"/>
              <a:t>Includes introduction, key task chapters</a:t>
            </a:r>
          </a:p>
          <a:p>
            <a:pPr lvl="3"/>
            <a:r>
              <a:rPr lang="en-US" dirty="0" smtClean="0"/>
              <a:t>Re-used as Web-based articles (How-to)</a:t>
            </a:r>
          </a:p>
          <a:p>
            <a:pPr lvl="2"/>
            <a:r>
              <a:rPr lang="en-US" dirty="0" smtClean="0"/>
              <a:t>User Guide (similar content to Help but in PDF format – slight deviation from UCS)    </a:t>
            </a:r>
          </a:p>
          <a:p>
            <a:pPr lvl="2"/>
            <a:r>
              <a:rPr lang="en-US" dirty="0" smtClean="0"/>
              <a:t>Implementation Guide</a:t>
            </a:r>
          </a:p>
          <a:p>
            <a:pPr lvl="3"/>
            <a:r>
              <a:rPr lang="en-US" dirty="0" smtClean="0"/>
              <a:t>More advanced content</a:t>
            </a:r>
          </a:p>
          <a:p>
            <a:pPr lvl="3"/>
            <a:r>
              <a:rPr lang="en-US" dirty="0" smtClean="0"/>
              <a:t>Includes introduction, planning, installation, best practices, troubleshooting, reference</a:t>
            </a:r>
          </a:p>
          <a:p>
            <a:pPr lvl="2"/>
            <a:r>
              <a:rPr lang="en-US" dirty="0" smtClean="0"/>
              <a:t>Release Notes</a:t>
            </a:r>
          </a:p>
          <a:p>
            <a:pPr lvl="3"/>
            <a:r>
              <a:rPr lang="en-US" dirty="0" smtClean="0"/>
              <a:t>Includes product overview, what’s new, system requirements, known issues, other info not included in formal guides.</a:t>
            </a:r>
          </a:p>
          <a:p>
            <a:pPr lvl="3"/>
            <a:endParaRPr lang="en-US" dirty="0" smtClean="0"/>
          </a:p>
        </p:txBody>
      </p:sp>
      <p:sp>
        <p:nvSpPr>
          <p:cNvPr id="4" name="Slide Number Placeholder 3"/>
          <p:cNvSpPr>
            <a:spLocks noGrp="1"/>
          </p:cNvSpPr>
          <p:nvPr>
            <p:ph type="sldNum" sz="quarter" idx="11"/>
          </p:nvPr>
        </p:nvSpPr>
        <p:spPr/>
        <p:txBody>
          <a:bodyPr/>
          <a:lstStyle/>
          <a:p>
            <a:fld id="{C252DF82-6452-4AD9-B2CF-1974F0D4008D}"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InfoDev Deliverables – Part 3: Content authoring</a:t>
            </a:r>
            <a:endParaRPr lang="en-US" dirty="0"/>
          </a:p>
        </p:txBody>
      </p:sp>
      <p:sp>
        <p:nvSpPr>
          <p:cNvPr id="3" name="Content Placeholder 2"/>
          <p:cNvSpPr>
            <a:spLocks noGrp="1"/>
          </p:cNvSpPr>
          <p:nvPr>
            <p:ph idx="1"/>
          </p:nvPr>
        </p:nvSpPr>
        <p:spPr/>
        <p:txBody>
          <a:bodyPr/>
          <a:lstStyle/>
          <a:p>
            <a:r>
              <a:rPr lang="en-US" dirty="0" smtClean="0"/>
              <a:t>Our doc is developed using a variety of tools:</a:t>
            </a:r>
          </a:p>
          <a:p>
            <a:pPr lvl="1"/>
            <a:r>
              <a:rPr lang="en-US" dirty="0" smtClean="0"/>
              <a:t>Help: </a:t>
            </a:r>
            <a:r>
              <a:rPr lang="en-US" dirty="0" err="1" smtClean="0"/>
              <a:t>Xmetal</a:t>
            </a:r>
            <a:r>
              <a:rPr lang="en-US" dirty="0" smtClean="0"/>
              <a:t>/Vasont, some Adobe FrameMaker/WebWorks</a:t>
            </a:r>
          </a:p>
          <a:p>
            <a:pPr lvl="2"/>
            <a:r>
              <a:rPr lang="en-US" dirty="0" smtClean="0"/>
              <a:t>All Altiris 6x content was in FrameMaker</a:t>
            </a:r>
          </a:p>
          <a:p>
            <a:pPr lvl="2"/>
            <a:r>
              <a:rPr lang="en-US" dirty="0" smtClean="0"/>
              <a:t>With 7x, most content was rewritten from scratch using Vasont</a:t>
            </a:r>
          </a:p>
          <a:p>
            <a:pPr lvl="2"/>
            <a:r>
              <a:rPr lang="en-US" dirty="0" smtClean="0"/>
              <a:t>Some product doc has not or will not be moved to Vasont</a:t>
            </a:r>
          </a:p>
          <a:p>
            <a:pPr lvl="1"/>
            <a:r>
              <a:rPr lang="en-US" dirty="0" smtClean="0"/>
              <a:t>Guides (PDFs): </a:t>
            </a:r>
            <a:r>
              <a:rPr lang="en-US" dirty="0" err="1" smtClean="0"/>
              <a:t>Xmetal</a:t>
            </a:r>
            <a:r>
              <a:rPr lang="en-US" dirty="0" smtClean="0"/>
              <a:t>/Vasont, some Adobe FrameMaker</a:t>
            </a:r>
          </a:p>
          <a:p>
            <a:pPr lvl="1"/>
            <a:r>
              <a:rPr lang="en-US" dirty="0" smtClean="0"/>
              <a:t>Release Notes</a:t>
            </a:r>
          </a:p>
          <a:p>
            <a:pPr lvl="2"/>
            <a:r>
              <a:rPr lang="en-US" dirty="0" smtClean="0"/>
              <a:t>HTML, article in the Altiris Knowledgebase (kb.altiris.com)</a:t>
            </a:r>
          </a:p>
          <a:p>
            <a:pPr lvl="2"/>
            <a:r>
              <a:rPr lang="en-US" dirty="0" smtClean="0"/>
              <a:t>KB Content manager (unified KB in 2010 – </a:t>
            </a:r>
            <a:r>
              <a:rPr lang="en-US" dirty="0" err="1" smtClean="0"/>
              <a:t>Inquira</a:t>
            </a:r>
            <a:r>
              <a:rPr lang="en-US" dirty="0" smtClean="0"/>
              <a:t>)</a:t>
            </a:r>
          </a:p>
          <a:p>
            <a:pPr lvl="1"/>
            <a:r>
              <a:rPr lang="en-US" dirty="0" smtClean="0"/>
              <a:t>Web-based articles (How-to)</a:t>
            </a:r>
          </a:p>
          <a:p>
            <a:pPr lvl="2"/>
            <a:r>
              <a:rPr lang="en-US" dirty="0" smtClean="0"/>
              <a:t>From help</a:t>
            </a:r>
          </a:p>
          <a:p>
            <a:pPr lvl="2"/>
            <a:endParaRPr lang="en-US" dirty="0" smtClean="0"/>
          </a:p>
          <a:p>
            <a:pPr lvl="2"/>
            <a:endParaRPr lang="en-US" dirty="0" smtClean="0"/>
          </a:p>
          <a:p>
            <a:pPr lvl="2">
              <a:buNone/>
            </a:pPr>
            <a:endParaRPr lang="en-US" dirty="0"/>
          </a:p>
        </p:txBody>
      </p:sp>
      <p:sp>
        <p:nvSpPr>
          <p:cNvPr id="4" name="Slide Number Placeholder 3"/>
          <p:cNvSpPr>
            <a:spLocks noGrp="1"/>
          </p:cNvSpPr>
          <p:nvPr>
            <p:ph type="sldNum" sz="quarter" idx="11"/>
          </p:nvPr>
        </p:nvSpPr>
        <p:spPr/>
        <p:txBody>
          <a:bodyPr/>
          <a:lstStyle/>
          <a:p>
            <a:fld id="{C252DF82-6452-4AD9-B2CF-1974F0D4008D}"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InfoDev Deliverables – Part 4: Delivery to customers</a:t>
            </a:r>
            <a:endParaRPr lang="en-US" dirty="0"/>
          </a:p>
        </p:txBody>
      </p:sp>
      <p:sp>
        <p:nvSpPr>
          <p:cNvPr id="3" name="Content Placeholder 2"/>
          <p:cNvSpPr>
            <a:spLocks noGrp="1"/>
          </p:cNvSpPr>
          <p:nvPr>
            <p:ph idx="1"/>
          </p:nvPr>
        </p:nvSpPr>
        <p:spPr/>
        <p:txBody>
          <a:bodyPr/>
          <a:lstStyle/>
          <a:p>
            <a:r>
              <a:rPr lang="en-US" dirty="0" smtClean="0"/>
              <a:t>Our doc deliverables are delivered to customers in a variety of ways:</a:t>
            </a:r>
          </a:p>
          <a:p>
            <a:pPr lvl="1"/>
            <a:r>
              <a:rPr lang="en-US" dirty="0" smtClean="0"/>
              <a:t>Help: installed with product (Doc Package – next slide)</a:t>
            </a:r>
          </a:p>
          <a:p>
            <a:pPr lvl="1"/>
            <a:r>
              <a:rPr lang="en-US" dirty="0" smtClean="0"/>
              <a:t>Guides (PDFs): Available on the Web</a:t>
            </a:r>
          </a:p>
          <a:p>
            <a:pPr lvl="2"/>
            <a:r>
              <a:rPr lang="en-US" dirty="0" smtClean="0"/>
              <a:t>No longer installed with product</a:t>
            </a:r>
          </a:p>
          <a:p>
            <a:pPr lvl="2"/>
            <a:r>
              <a:rPr lang="en-US" dirty="0" smtClean="0">
                <a:hlinkClick r:id="rId2"/>
              </a:rPr>
              <a:t>www.altiris.com\support\documentation</a:t>
            </a:r>
            <a:endParaRPr lang="en-US" dirty="0" smtClean="0"/>
          </a:p>
          <a:p>
            <a:pPr lvl="2"/>
            <a:r>
              <a:rPr lang="en-US" dirty="0" smtClean="0">
                <a:hlinkClick r:id="rId3"/>
              </a:rPr>
              <a:t>www.symantec.com</a:t>
            </a:r>
            <a:r>
              <a:rPr lang="en-US" dirty="0" smtClean="0"/>
              <a:t>:</a:t>
            </a:r>
          </a:p>
          <a:p>
            <a:pPr lvl="3"/>
            <a:r>
              <a:rPr lang="en-US" dirty="0" smtClean="0"/>
              <a:t>Product marketing pages</a:t>
            </a:r>
          </a:p>
          <a:p>
            <a:pPr lvl="3"/>
            <a:r>
              <a:rPr lang="en-US" dirty="0" smtClean="0"/>
              <a:t>Product support pages (available in 2010 – </a:t>
            </a:r>
            <a:r>
              <a:rPr lang="en-US" dirty="0" err="1" smtClean="0"/>
              <a:t>Inquira</a:t>
            </a:r>
            <a:r>
              <a:rPr lang="en-US" dirty="0" smtClean="0"/>
              <a:t>)</a:t>
            </a:r>
          </a:p>
          <a:p>
            <a:pPr lvl="1"/>
            <a:r>
              <a:rPr lang="en-US" dirty="0" smtClean="0"/>
              <a:t>Release Notes</a:t>
            </a:r>
          </a:p>
          <a:p>
            <a:pPr lvl="2"/>
            <a:r>
              <a:rPr lang="en-US" dirty="0" smtClean="0"/>
              <a:t>HTML, article in the Altiris Knowledgebase (kb.altiris.com)</a:t>
            </a:r>
          </a:p>
          <a:p>
            <a:pPr lvl="1"/>
            <a:r>
              <a:rPr lang="en-US" dirty="0" smtClean="0"/>
              <a:t>Web-based articles (How-to)</a:t>
            </a:r>
          </a:p>
          <a:p>
            <a:pPr lvl="2"/>
            <a:r>
              <a:rPr lang="en-US" dirty="0" smtClean="0"/>
              <a:t>Topics from Help, Google searchable</a:t>
            </a:r>
          </a:p>
          <a:p>
            <a:pPr lvl="2"/>
            <a:r>
              <a:rPr lang="en-US" dirty="0" smtClean="0">
                <a:hlinkClick r:id="rId3"/>
              </a:rPr>
              <a:t>www.symantec.com</a:t>
            </a:r>
            <a:r>
              <a:rPr lang="en-US" dirty="0" smtClean="0"/>
              <a:t>:</a:t>
            </a:r>
          </a:p>
          <a:p>
            <a:pPr lvl="3"/>
            <a:r>
              <a:rPr lang="en-US" dirty="0" smtClean="0"/>
              <a:t>Product support pages (available in 2010 – </a:t>
            </a:r>
            <a:r>
              <a:rPr lang="en-US" dirty="0" err="1" smtClean="0"/>
              <a:t>Inquira</a:t>
            </a:r>
            <a:r>
              <a:rPr lang="en-US" dirty="0" smtClean="0"/>
              <a:t>)</a:t>
            </a:r>
          </a:p>
          <a:p>
            <a:pPr lvl="2"/>
            <a:endParaRPr lang="en-US" dirty="0" smtClean="0"/>
          </a:p>
          <a:p>
            <a:pPr lvl="2"/>
            <a:endParaRPr lang="en-US" dirty="0" smtClean="0"/>
          </a:p>
          <a:p>
            <a:pPr lvl="2">
              <a:buNone/>
            </a:pPr>
            <a:endParaRPr lang="en-US" dirty="0"/>
          </a:p>
        </p:txBody>
      </p:sp>
      <p:sp>
        <p:nvSpPr>
          <p:cNvPr id="4" name="Slide Number Placeholder 3"/>
          <p:cNvSpPr>
            <a:spLocks noGrp="1"/>
          </p:cNvSpPr>
          <p:nvPr>
            <p:ph type="sldNum" sz="quarter" idx="11"/>
          </p:nvPr>
        </p:nvSpPr>
        <p:spPr/>
        <p:txBody>
          <a:bodyPr/>
          <a:lstStyle/>
          <a:p>
            <a:fld id="{C252DF82-6452-4AD9-B2CF-1974F0D4008D}"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InfoDev Deliverables – Part 5: Documentation Packages (Doc Packs)</a:t>
            </a:r>
            <a:endParaRPr lang="en-US" dirty="0"/>
          </a:p>
        </p:txBody>
      </p:sp>
      <p:sp>
        <p:nvSpPr>
          <p:cNvPr id="3" name="Content Placeholder 2"/>
          <p:cNvSpPr>
            <a:spLocks noGrp="1"/>
          </p:cNvSpPr>
          <p:nvPr>
            <p:ph idx="1"/>
          </p:nvPr>
        </p:nvSpPr>
        <p:spPr/>
        <p:txBody>
          <a:bodyPr/>
          <a:lstStyle/>
          <a:p>
            <a:r>
              <a:rPr lang="en-US" dirty="0" smtClean="0"/>
              <a:t>Doc files installation:</a:t>
            </a:r>
          </a:p>
          <a:p>
            <a:pPr lvl="1"/>
            <a:r>
              <a:rPr lang="en-US" dirty="0" smtClean="0"/>
              <a:t>Normally, if you want doc files installed with a product, your deliverables are checked into the product’s source files and included in the build</a:t>
            </a:r>
          </a:p>
          <a:p>
            <a:pPr lvl="1"/>
            <a:r>
              <a:rPr lang="en-US" dirty="0" smtClean="0"/>
              <a:t>We use a separate installation file to install doc files</a:t>
            </a:r>
          </a:p>
          <a:p>
            <a:pPr lvl="2"/>
            <a:r>
              <a:rPr lang="en-US" dirty="0" smtClean="0"/>
              <a:t>Unique MSI file</a:t>
            </a:r>
          </a:p>
          <a:p>
            <a:pPr lvl="2"/>
            <a:r>
              <a:rPr lang="en-US" dirty="0" smtClean="0"/>
              <a:t>Lets developers do their builds independent of doc</a:t>
            </a:r>
          </a:p>
          <a:p>
            <a:pPr lvl="2"/>
            <a:r>
              <a:rPr lang="en-US" dirty="0" smtClean="0"/>
              <a:t>Lets doc do their builds independent of dev</a:t>
            </a:r>
          </a:p>
          <a:p>
            <a:pPr lvl="2"/>
            <a:r>
              <a:rPr lang="en-US" dirty="0" smtClean="0"/>
              <a:t>Was beneficial when on different schedules (Web-based installation)</a:t>
            </a:r>
          </a:p>
          <a:p>
            <a:pPr lvl="2"/>
            <a:r>
              <a:rPr lang="en-US" dirty="0" smtClean="0"/>
              <a:t>Benefits:</a:t>
            </a:r>
          </a:p>
          <a:p>
            <a:pPr lvl="3"/>
            <a:r>
              <a:rPr lang="en-US" dirty="0" smtClean="0"/>
              <a:t>Lets us develop and test doc independent of product builds</a:t>
            </a:r>
          </a:p>
          <a:p>
            <a:pPr lvl="3"/>
            <a:r>
              <a:rPr lang="en-US" dirty="0" smtClean="0"/>
              <a:t>Lets us update doc if needed (Web-based installation)</a:t>
            </a:r>
          </a:p>
          <a:p>
            <a:pPr lvl="3"/>
            <a:r>
              <a:rPr lang="en-US" dirty="0" smtClean="0"/>
              <a:t>Lets localized doc be included without requiring rebuild of software.</a:t>
            </a:r>
          </a:p>
          <a:p>
            <a:pPr lvl="2"/>
            <a:r>
              <a:rPr lang="en-US" dirty="0" smtClean="0"/>
              <a:t>Extra work:</a:t>
            </a:r>
          </a:p>
          <a:p>
            <a:pPr lvl="3"/>
            <a:r>
              <a:rPr lang="en-US" dirty="0" smtClean="0"/>
              <a:t>Must produce and test the doc packs</a:t>
            </a:r>
          </a:p>
          <a:p>
            <a:pPr lvl="3"/>
            <a:r>
              <a:rPr lang="en-US" dirty="0" smtClean="0"/>
              <a:t>Custom tool that Lit, Seth, Jon, or Brad use.</a:t>
            </a:r>
          </a:p>
          <a:p>
            <a:pPr lvl="2"/>
            <a:endParaRPr lang="en-US" dirty="0" smtClean="0"/>
          </a:p>
          <a:p>
            <a:pPr lvl="2">
              <a:buNone/>
            </a:pPr>
            <a:endParaRPr lang="en-US" dirty="0"/>
          </a:p>
        </p:txBody>
      </p:sp>
      <p:sp>
        <p:nvSpPr>
          <p:cNvPr id="4" name="Slide Number Placeholder 3"/>
          <p:cNvSpPr>
            <a:spLocks noGrp="1"/>
          </p:cNvSpPr>
          <p:nvPr>
            <p:ph type="sldNum" sz="quarter" idx="11"/>
          </p:nvPr>
        </p:nvSpPr>
        <p:spPr/>
        <p:txBody>
          <a:bodyPr/>
          <a:lstStyle/>
          <a:p>
            <a:fld id="{C252DF82-6452-4AD9-B2CF-1974F0D4008D}"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InfoDev Deliverables – Part 6</a:t>
            </a:r>
            <a:r>
              <a:rPr lang="en-US" smtClean="0"/>
              <a:t>:        Who </a:t>
            </a:r>
            <a:r>
              <a:rPr lang="en-US" dirty="0" smtClean="0"/>
              <a:t>contributes to doc deliverables?</a:t>
            </a:r>
            <a:endParaRPr lang="en-US" dirty="0"/>
          </a:p>
        </p:txBody>
      </p:sp>
      <p:sp>
        <p:nvSpPr>
          <p:cNvPr id="3" name="Content Placeholder 2"/>
          <p:cNvSpPr>
            <a:spLocks noGrp="1"/>
          </p:cNvSpPr>
          <p:nvPr>
            <p:ph idx="1"/>
          </p:nvPr>
        </p:nvSpPr>
        <p:spPr/>
        <p:txBody>
          <a:bodyPr/>
          <a:lstStyle/>
          <a:p>
            <a:r>
              <a:rPr lang="en-US" dirty="0" smtClean="0"/>
              <a:t>Who contributes to a doc deliverable?</a:t>
            </a:r>
          </a:p>
          <a:p>
            <a:pPr lvl="1"/>
            <a:r>
              <a:rPr lang="en-US" dirty="0" smtClean="0"/>
              <a:t>For most Symantec InfoDev teams, they have large deliverables that multiple writers contribute to.</a:t>
            </a:r>
          </a:p>
          <a:p>
            <a:pPr lvl="1"/>
            <a:r>
              <a:rPr lang="en-US" dirty="0" smtClean="0"/>
              <a:t>For some teams, the doc deliverables are smaller and one writer does the whole doc deliverable</a:t>
            </a:r>
          </a:p>
          <a:p>
            <a:pPr lvl="1"/>
            <a:r>
              <a:rPr lang="en-US" dirty="0" smtClean="0"/>
              <a:t>Some teams have a mixture of both</a:t>
            </a:r>
          </a:p>
          <a:p>
            <a:pPr lvl="2"/>
            <a:r>
              <a:rPr lang="en-US" dirty="0" smtClean="0"/>
              <a:t>Dan’s SMP team has a mix:</a:t>
            </a:r>
          </a:p>
          <a:p>
            <a:pPr lvl="3"/>
            <a:r>
              <a:rPr lang="en-US" dirty="0" smtClean="0"/>
              <a:t>Large SMP doc that multiple writers contribute to</a:t>
            </a:r>
          </a:p>
          <a:p>
            <a:pPr lvl="3"/>
            <a:r>
              <a:rPr lang="en-US" dirty="0" smtClean="0"/>
              <a:t>Smaller docs, like Monitor and Data Connector, have a single writer</a:t>
            </a:r>
          </a:p>
          <a:p>
            <a:pPr lvl="2"/>
            <a:r>
              <a:rPr lang="en-US" dirty="0" smtClean="0"/>
              <a:t>Brad’s EMG team supports about 40 separate products</a:t>
            </a:r>
          </a:p>
          <a:p>
            <a:pPr lvl="3"/>
            <a:r>
              <a:rPr lang="en-US" dirty="0" smtClean="0"/>
              <a:t>Each writer has about 5-7 products each.</a:t>
            </a:r>
          </a:p>
          <a:p>
            <a:pPr lvl="3"/>
            <a:r>
              <a:rPr lang="en-US" dirty="0" smtClean="0"/>
              <a:t>Usually no collaborative writing</a:t>
            </a:r>
          </a:p>
          <a:p>
            <a:pPr lvl="4"/>
            <a:r>
              <a:rPr lang="en-US" dirty="0" smtClean="0"/>
              <a:t>Some exceptions</a:t>
            </a:r>
          </a:p>
          <a:p>
            <a:pPr lvl="5"/>
            <a:r>
              <a:rPr lang="en-US" dirty="0" smtClean="0"/>
              <a:t>International</a:t>
            </a:r>
          </a:p>
          <a:p>
            <a:pPr lvl="5"/>
            <a:r>
              <a:rPr lang="en-US" dirty="0" smtClean="0"/>
              <a:t>Schedule</a:t>
            </a:r>
          </a:p>
          <a:p>
            <a:pPr lvl="1"/>
            <a:endParaRPr lang="en-US" dirty="0" smtClean="0"/>
          </a:p>
          <a:p>
            <a:pPr lvl="2">
              <a:buNone/>
            </a:pPr>
            <a:endParaRPr lang="en-US" dirty="0"/>
          </a:p>
        </p:txBody>
      </p:sp>
      <p:sp>
        <p:nvSpPr>
          <p:cNvPr id="4" name="Slide Number Placeholder 3"/>
          <p:cNvSpPr>
            <a:spLocks noGrp="1"/>
          </p:cNvSpPr>
          <p:nvPr>
            <p:ph type="sldNum" sz="quarter" idx="11"/>
          </p:nvPr>
        </p:nvSpPr>
        <p:spPr/>
        <p:txBody>
          <a:bodyPr/>
          <a:lstStyle/>
          <a:p>
            <a:fld id="{C252DF82-6452-4AD9-B2CF-1974F0D4008D}"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InfoDev</a:t>
            </a:r>
            <a:r>
              <a:rPr lang="en-US" dirty="0" smtClean="0"/>
              <a:t> </a:t>
            </a:r>
            <a:r>
              <a:rPr lang="en-US" dirty="0" smtClean="0"/>
              <a:t>Training Outline</a:t>
            </a:r>
            <a:endParaRPr lang="en-US" dirty="0"/>
          </a:p>
        </p:txBody>
      </p:sp>
      <p:sp>
        <p:nvSpPr>
          <p:cNvPr id="3" name="Content Placeholder 2"/>
          <p:cNvSpPr>
            <a:spLocks noGrp="1"/>
          </p:cNvSpPr>
          <p:nvPr>
            <p:ph idx="1"/>
          </p:nvPr>
        </p:nvSpPr>
        <p:spPr/>
        <p:txBody>
          <a:bodyPr/>
          <a:lstStyle/>
          <a:p>
            <a:r>
              <a:rPr lang="en-US" dirty="0" smtClean="0"/>
              <a:t>Learn the lingo</a:t>
            </a:r>
          </a:p>
          <a:p>
            <a:r>
              <a:rPr lang="en-US" dirty="0" smtClean="0"/>
              <a:t>Goals and focus of Information Development</a:t>
            </a:r>
          </a:p>
          <a:p>
            <a:r>
              <a:rPr lang="en-US" dirty="0" smtClean="0"/>
              <a:t>Business goals and constraints of Information Development</a:t>
            </a:r>
          </a:p>
          <a:p>
            <a:r>
              <a:rPr lang="en-US" dirty="0" smtClean="0"/>
              <a:t>Internal teams that we work with</a:t>
            </a:r>
          </a:p>
          <a:p>
            <a:r>
              <a:rPr lang="en-US" dirty="0" smtClean="0"/>
              <a:t>InfoDev deliverables</a:t>
            </a:r>
          </a:p>
          <a:p>
            <a:r>
              <a:rPr lang="en-US" dirty="0" smtClean="0"/>
              <a:t>InfoDev building blocks</a:t>
            </a:r>
          </a:p>
          <a:p>
            <a:r>
              <a:rPr lang="en-US" dirty="0" smtClean="0"/>
              <a:t>Software development process</a:t>
            </a:r>
          </a:p>
          <a:p>
            <a:r>
              <a:rPr lang="en-US" dirty="0" smtClean="0"/>
              <a:t>Documentation development process</a:t>
            </a:r>
            <a:endParaRPr lang="en-US" dirty="0"/>
          </a:p>
        </p:txBody>
      </p:sp>
      <p:sp>
        <p:nvSpPr>
          <p:cNvPr id="4" name="Slide Number Placeholder 3"/>
          <p:cNvSpPr>
            <a:spLocks noGrp="1"/>
          </p:cNvSpPr>
          <p:nvPr>
            <p:ph type="sldNum" sz="quarter" idx="11"/>
          </p:nvPr>
        </p:nvSpPr>
        <p:spPr/>
        <p:txBody>
          <a:bodyPr/>
          <a:lstStyle/>
          <a:p>
            <a:fld id="{C252DF82-6452-4AD9-B2CF-1974F0D4008D}"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InfoDev building blocks – Part 1</a:t>
            </a:r>
            <a:endParaRPr lang="en-US" dirty="0"/>
          </a:p>
        </p:txBody>
      </p:sp>
      <p:sp>
        <p:nvSpPr>
          <p:cNvPr id="3" name="Content Placeholder 2"/>
          <p:cNvSpPr>
            <a:spLocks noGrp="1"/>
          </p:cNvSpPr>
          <p:nvPr>
            <p:ph idx="1"/>
          </p:nvPr>
        </p:nvSpPr>
        <p:spPr/>
        <p:txBody>
          <a:bodyPr/>
          <a:lstStyle/>
          <a:p>
            <a:r>
              <a:rPr lang="en-US" dirty="0" smtClean="0"/>
              <a:t>InfoDev content is built using two basic building blocks:</a:t>
            </a:r>
          </a:p>
          <a:p>
            <a:pPr lvl="1"/>
            <a:r>
              <a:rPr lang="en-US" dirty="0" smtClean="0"/>
              <a:t>Topics</a:t>
            </a:r>
          </a:p>
          <a:p>
            <a:pPr lvl="1"/>
            <a:r>
              <a:rPr lang="en-US" dirty="0" smtClean="0"/>
              <a:t>Chapters (</a:t>
            </a:r>
            <a:r>
              <a:rPr lang="en-US" dirty="0" err="1" smtClean="0"/>
              <a:t>Altiris</a:t>
            </a:r>
            <a:r>
              <a:rPr lang="en-US" dirty="0" smtClean="0"/>
              <a:t> </a:t>
            </a:r>
            <a:r>
              <a:rPr lang="en-US" dirty="0" smtClean="0"/>
              <a:t>implementation)</a:t>
            </a:r>
            <a:endParaRPr lang="en-US" dirty="0"/>
          </a:p>
        </p:txBody>
      </p:sp>
      <p:sp>
        <p:nvSpPr>
          <p:cNvPr id="4" name="Slide Number Placeholder 3"/>
          <p:cNvSpPr>
            <a:spLocks noGrp="1"/>
          </p:cNvSpPr>
          <p:nvPr>
            <p:ph type="sldNum" sz="quarter" idx="11"/>
          </p:nvPr>
        </p:nvSpPr>
        <p:spPr/>
        <p:txBody>
          <a:bodyPr/>
          <a:lstStyle/>
          <a:p>
            <a:fld id="{C252DF82-6452-4AD9-B2CF-1974F0D4008D}"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InfoDev building blocks – Part 2: Topic-based writing</a:t>
            </a:r>
            <a:endParaRPr lang="en-US" dirty="0"/>
          </a:p>
        </p:txBody>
      </p:sp>
      <p:sp>
        <p:nvSpPr>
          <p:cNvPr id="3" name="Content Placeholder 2"/>
          <p:cNvSpPr>
            <a:spLocks noGrp="1"/>
          </p:cNvSpPr>
          <p:nvPr>
            <p:ph idx="1"/>
          </p:nvPr>
        </p:nvSpPr>
        <p:spPr/>
        <p:txBody>
          <a:bodyPr/>
          <a:lstStyle/>
          <a:p>
            <a:r>
              <a:rPr lang="en-US" dirty="0" smtClean="0"/>
              <a:t>Rather than writing “books”, we write stand-alone topics that are grouped together into Help and Guides </a:t>
            </a:r>
          </a:p>
          <a:p>
            <a:pPr lvl="1"/>
            <a:r>
              <a:rPr lang="en-US" dirty="0" smtClean="0"/>
              <a:t>Topics produce more modern, Web-based access</a:t>
            </a:r>
          </a:p>
          <a:p>
            <a:pPr lvl="1"/>
            <a:r>
              <a:rPr lang="en-US" dirty="0" smtClean="0"/>
              <a:t>Topics let content be easily re-used:</a:t>
            </a:r>
          </a:p>
          <a:p>
            <a:pPr lvl="2"/>
            <a:r>
              <a:rPr lang="en-US" dirty="0" smtClean="0"/>
              <a:t>Can be reused in multiple guides</a:t>
            </a:r>
          </a:p>
          <a:p>
            <a:pPr lvl="2"/>
            <a:r>
              <a:rPr lang="en-US" dirty="0" smtClean="0"/>
              <a:t>Can  be used for multiple delivery methods:</a:t>
            </a:r>
          </a:p>
          <a:p>
            <a:pPr lvl="3"/>
            <a:r>
              <a:rPr lang="en-US" dirty="0" smtClean="0"/>
              <a:t>Help, Guides, Web-based articles</a:t>
            </a:r>
          </a:p>
          <a:p>
            <a:pPr lvl="1"/>
            <a:r>
              <a:rPr lang="en-US" dirty="0" smtClean="0"/>
              <a:t>Types of topics:</a:t>
            </a:r>
          </a:p>
          <a:p>
            <a:pPr lvl="2"/>
            <a:r>
              <a:rPr lang="en-US" dirty="0" smtClean="0"/>
              <a:t>Concept (About)</a:t>
            </a:r>
          </a:p>
          <a:p>
            <a:pPr lvl="2"/>
            <a:r>
              <a:rPr lang="en-US" dirty="0" smtClean="0"/>
              <a:t>Task (Procedure—numeric steps)</a:t>
            </a:r>
          </a:p>
          <a:p>
            <a:pPr lvl="2"/>
            <a:r>
              <a:rPr lang="en-US" dirty="0" smtClean="0"/>
              <a:t>Reference (supporting info)</a:t>
            </a:r>
          </a:p>
          <a:p>
            <a:pPr lvl="3"/>
            <a:r>
              <a:rPr lang="en-US" dirty="0" smtClean="0"/>
              <a:t>Context-sensitive help reference (UI options, settings)</a:t>
            </a:r>
          </a:p>
          <a:p>
            <a:pPr lvl="2"/>
            <a:r>
              <a:rPr lang="en-US" dirty="0" smtClean="0"/>
              <a:t>Process</a:t>
            </a:r>
          </a:p>
          <a:p>
            <a:pPr lvl="1"/>
            <a:r>
              <a:rPr lang="en-US" dirty="0" smtClean="0"/>
              <a:t>Topics are linked together with </a:t>
            </a:r>
            <a:r>
              <a:rPr lang="en-US" dirty="0" smtClean="0"/>
              <a:t>cross-references</a:t>
            </a:r>
            <a:endParaRPr lang="en-US" dirty="0" smtClean="0"/>
          </a:p>
        </p:txBody>
      </p:sp>
      <p:sp>
        <p:nvSpPr>
          <p:cNvPr id="4" name="Slide Number Placeholder 3"/>
          <p:cNvSpPr>
            <a:spLocks noGrp="1"/>
          </p:cNvSpPr>
          <p:nvPr>
            <p:ph type="sldNum" sz="quarter" idx="11"/>
          </p:nvPr>
        </p:nvSpPr>
        <p:spPr/>
        <p:txBody>
          <a:bodyPr/>
          <a:lstStyle/>
          <a:p>
            <a:fld id="{C252DF82-6452-4AD9-B2CF-1974F0D4008D}"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InfoDev building blocks – Part 3: Chapter-based writing</a:t>
            </a:r>
            <a:endParaRPr lang="en-US" dirty="0"/>
          </a:p>
        </p:txBody>
      </p:sp>
      <p:sp>
        <p:nvSpPr>
          <p:cNvPr id="3" name="Content Placeholder 2"/>
          <p:cNvSpPr>
            <a:spLocks noGrp="1"/>
          </p:cNvSpPr>
          <p:nvPr>
            <p:ph idx="1"/>
          </p:nvPr>
        </p:nvSpPr>
        <p:spPr/>
        <p:txBody>
          <a:bodyPr/>
          <a:lstStyle/>
          <a:p>
            <a:r>
              <a:rPr lang="en-US" dirty="0" smtClean="0"/>
              <a:t>When documenting a key-task (goal) put all relative topics into a single chapter</a:t>
            </a:r>
          </a:p>
          <a:p>
            <a:r>
              <a:rPr lang="en-US" dirty="0" smtClean="0"/>
              <a:t>A key-task tells the user how to accomplish a goal, not just how to use a feature</a:t>
            </a:r>
          </a:p>
          <a:p>
            <a:r>
              <a:rPr lang="en-US" dirty="0" smtClean="0"/>
              <a:t>A chapter tells the whole story about that key task:</a:t>
            </a:r>
          </a:p>
          <a:p>
            <a:pPr lvl="1"/>
            <a:r>
              <a:rPr lang="en-US" dirty="0" smtClean="0"/>
              <a:t>Include the following:</a:t>
            </a:r>
          </a:p>
          <a:p>
            <a:pPr lvl="2"/>
            <a:r>
              <a:rPr lang="en-US" dirty="0" smtClean="0"/>
              <a:t>Conceptual topics that explain what, why, when</a:t>
            </a:r>
          </a:p>
          <a:p>
            <a:pPr lvl="2"/>
            <a:r>
              <a:rPr lang="en-US" dirty="0" smtClean="0"/>
              <a:t>Task topics that explain how</a:t>
            </a:r>
          </a:p>
          <a:p>
            <a:pPr lvl="2"/>
            <a:r>
              <a:rPr lang="en-US" dirty="0" smtClean="0"/>
              <a:t>Reference topics that provide supporting information</a:t>
            </a:r>
          </a:p>
          <a:p>
            <a:pPr lvl="2"/>
            <a:r>
              <a:rPr lang="en-US" dirty="0" smtClean="0"/>
              <a:t>Link them all together</a:t>
            </a:r>
          </a:p>
          <a:p>
            <a:pPr lvl="1"/>
            <a:r>
              <a:rPr lang="en-US" dirty="0" smtClean="0"/>
              <a:t>Be a story-teller</a:t>
            </a:r>
          </a:p>
          <a:p>
            <a:pPr lvl="2"/>
            <a:r>
              <a:rPr lang="en-US" dirty="0" smtClean="0"/>
              <a:t>Tell users what they can accomplish and why it is important</a:t>
            </a:r>
          </a:p>
          <a:p>
            <a:pPr lvl="2"/>
            <a:r>
              <a:rPr lang="en-US" dirty="0" smtClean="0"/>
              <a:t>Provide value to our product</a:t>
            </a:r>
          </a:p>
        </p:txBody>
      </p:sp>
      <p:sp>
        <p:nvSpPr>
          <p:cNvPr id="4" name="Slide Number Placeholder 3"/>
          <p:cNvSpPr>
            <a:spLocks noGrp="1"/>
          </p:cNvSpPr>
          <p:nvPr>
            <p:ph type="sldNum" sz="quarter" idx="11"/>
          </p:nvPr>
        </p:nvSpPr>
        <p:spPr/>
        <p:txBody>
          <a:bodyPr/>
          <a:lstStyle/>
          <a:p>
            <a:fld id="{C252DF82-6452-4AD9-B2CF-1974F0D4008D}"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InfoDev building blocks – Part 4: Chapter-based writing: example 1</a:t>
            </a:r>
            <a:endParaRPr lang="en-US" dirty="0"/>
          </a:p>
        </p:txBody>
      </p:sp>
      <p:pic>
        <p:nvPicPr>
          <p:cNvPr id="5" name="Content Placeholder 4" descr="Chapter.JPG"/>
          <p:cNvPicPr>
            <a:picLocks noGrp="1" noChangeAspect="1"/>
          </p:cNvPicPr>
          <p:nvPr>
            <p:ph idx="1"/>
          </p:nvPr>
        </p:nvPicPr>
        <p:blipFill>
          <a:blip r:embed="rId2" cstate="print"/>
          <a:stretch>
            <a:fillRect/>
          </a:stretch>
        </p:blipFill>
        <p:spPr>
          <a:xfrm>
            <a:off x="1041400" y="1314560"/>
            <a:ext cx="6426200" cy="4667942"/>
          </a:xfrm>
        </p:spPr>
      </p:pic>
      <p:sp>
        <p:nvSpPr>
          <p:cNvPr id="4" name="Slide Number Placeholder 3"/>
          <p:cNvSpPr>
            <a:spLocks noGrp="1"/>
          </p:cNvSpPr>
          <p:nvPr>
            <p:ph type="sldNum" sz="quarter" idx="11"/>
          </p:nvPr>
        </p:nvSpPr>
        <p:spPr/>
        <p:txBody>
          <a:bodyPr/>
          <a:lstStyle/>
          <a:p>
            <a:fld id="{C252DF82-6452-4AD9-B2CF-1974F0D4008D}"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InfoDev building blocks – Part 5: Chapter-based writing: example 2</a:t>
            </a:r>
            <a:endParaRPr lang="en-US" dirty="0"/>
          </a:p>
        </p:txBody>
      </p:sp>
      <p:sp>
        <p:nvSpPr>
          <p:cNvPr id="4" name="Slide Number Placeholder 3"/>
          <p:cNvSpPr>
            <a:spLocks noGrp="1"/>
          </p:cNvSpPr>
          <p:nvPr>
            <p:ph type="sldNum" sz="quarter" idx="11"/>
          </p:nvPr>
        </p:nvSpPr>
        <p:spPr/>
        <p:txBody>
          <a:bodyPr/>
          <a:lstStyle/>
          <a:p>
            <a:fld id="{C252DF82-6452-4AD9-B2CF-1974F0D4008D}" type="slidenum">
              <a:rPr lang="en-US" smtClean="0"/>
              <a:pPr/>
              <a:t>24</a:t>
            </a:fld>
            <a:endParaRPr lang="en-US"/>
          </a:p>
        </p:txBody>
      </p:sp>
      <p:pic>
        <p:nvPicPr>
          <p:cNvPr id="13314" name="Picture 2"/>
          <p:cNvPicPr>
            <a:picLocks noGrp="1" noChangeAspect="1" noChangeArrowheads="1"/>
          </p:cNvPicPr>
          <p:nvPr>
            <p:ph idx="1"/>
          </p:nvPr>
        </p:nvPicPr>
        <p:blipFill>
          <a:blip r:embed="rId2" cstate="print"/>
          <a:srcRect/>
          <a:stretch>
            <a:fillRect/>
          </a:stretch>
        </p:blipFill>
        <p:spPr bwMode="auto">
          <a:xfrm>
            <a:off x="142875" y="2243849"/>
            <a:ext cx="8766175" cy="320374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InfoDev building blocks – Part 6: Chapter-based writing: Unique?</a:t>
            </a:r>
            <a:endParaRPr lang="en-US" dirty="0"/>
          </a:p>
        </p:txBody>
      </p:sp>
      <p:sp>
        <p:nvSpPr>
          <p:cNvPr id="4" name="Slide Number Placeholder 3"/>
          <p:cNvSpPr>
            <a:spLocks noGrp="1"/>
          </p:cNvSpPr>
          <p:nvPr>
            <p:ph type="sldNum" sz="quarter" idx="11"/>
          </p:nvPr>
        </p:nvSpPr>
        <p:spPr/>
        <p:txBody>
          <a:bodyPr/>
          <a:lstStyle/>
          <a:p>
            <a:fld id="{C252DF82-6452-4AD9-B2CF-1974F0D4008D}" type="slidenum">
              <a:rPr lang="en-US" smtClean="0"/>
              <a:pPr/>
              <a:t>25</a:t>
            </a:fld>
            <a:endParaRPr lang="en-US"/>
          </a:p>
        </p:txBody>
      </p:sp>
      <p:sp>
        <p:nvSpPr>
          <p:cNvPr id="6" name="Content Placeholder 5"/>
          <p:cNvSpPr>
            <a:spLocks noGrp="1"/>
          </p:cNvSpPr>
          <p:nvPr>
            <p:ph idx="1"/>
          </p:nvPr>
        </p:nvSpPr>
        <p:spPr/>
        <p:txBody>
          <a:bodyPr/>
          <a:lstStyle/>
          <a:p>
            <a:r>
              <a:rPr lang="en-US" dirty="0" smtClean="0"/>
              <a:t>This chapter-based model is a bit different than what other Symantec groups do.</a:t>
            </a:r>
          </a:p>
          <a:p>
            <a:r>
              <a:rPr lang="en-US" dirty="0" smtClean="0"/>
              <a:t>For some groups, they have the concept and task topics in one deliverable, such as a User Guide, then have the Context-sensitive Helps topics separate in a different Help deliverable.</a:t>
            </a:r>
          </a:p>
          <a:p>
            <a:r>
              <a:rPr lang="en-US" dirty="0" smtClean="0"/>
              <a:t>We believe it makes the most sense for the user to have all related key-task content in a single place so that the whole story is together.</a:t>
            </a:r>
          </a:p>
          <a:p>
            <a:r>
              <a:rPr lang="en-US" dirty="0" smtClean="0"/>
              <a:t>In most cases, Help (HTML) and User Guide (PDF) is the same content.</a:t>
            </a:r>
          </a:p>
          <a:p>
            <a:pPr lvl="1"/>
            <a:r>
              <a:rPr lang="en-US" dirty="0" smtClean="0"/>
              <a:t>The exception is if there is a schedule/staffing constraint and we don’t have time to get it all in Help.</a:t>
            </a:r>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development process</a:t>
            </a:r>
            <a:endParaRPr lang="en-US" dirty="0"/>
          </a:p>
        </p:txBody>
      </p:sp>
      <p:sp>
        <p:nvSpPr>
          <p:cNvPr id="3" name="Content Placeholder 2"/>
          <p:cNvSpPr>
            <a:spLocks noGrp="1"/>
          </p:cNvSpPr>
          <p:nvPr>
            <p:ph idx="1"/>
          </p:nvPr>
        </p:nvSpPr>
        <p:spPr/>
        <p:txBody>
          <a:bodyPr/>
          <a:lstStyle/>
          <a:p>
            <a:r>
              <a:rPr lang="en-US" dirty="0" smtClean="0"/>
              <a:t>Symantec PLC</a:t>
            </a:r>
          </a:p>
          <a:p>
            <a:pPr lvl="1"/>
            <a:r>
              <a:rPr lang="en-US" dirty="0" smtClean="0"/>
              <a:t>Symantec has adopted a development process that is called the Product Life Cycle (PLC). The PLC identifies the tasks and milestones for successful software development. </a:t>
            </a:r>
          </a:p>
          <a:p>
            <a:pPr lvl="1"/>
            <a:r>
              <a:rPr lang="en-US" dirty="0" smtClean="0"/>
              <a:t>Symantec PLC Website: </a:t>
            </a:r>
            <a:r>
              <a:rPr lang="en-US" u="sng" dirty="0" smtClean="0">
                <a:hlinkClick r:id="rId2"/>
              </a:rPr>
              <a:t>http://plc.ges.symantec.com</a:t>
            </a:r>
            <a:r>
              <a:rPr lang="en-US" dirty="0" smtClean="0"/>
              <a:t>. </a:t>
            </a:r>
          </a:p>
          <a:p>
            <a:pPr lvl="1"/>
            <a:endParaRPr lang="en-US" dirty="0" smtClean="0"/>
          </a:p>
          <a:p>
            <a:pPr lvl="1"/>
            <a:endParaRPr lang="en-US" dirty="0"/>
          </a:p>
        </p:txBody>
      </p:sp>
      <p:sp>
        <p:nvSpPr>
          <p:cNvPr id="4" name="Slide Number Placeholder 3"/>
          <p:cNvSpPr>
            <a:spLocks noGrp="1"/>
          </p:cNvSpPr>
          <p:nvPr>
            <p:ph type="sldNum" sz="quarter" idx="11"/>
          </p:nvPr>
        </p:nvSpPr>
        <p:spPr/>
        <p:txBody>
          <a:bodyPr/>
          <a:lstStyle/>
          <a:p>
            <a:fld id="{C252DF82-6452-4AD9-B2CF-1974F0D4008D}"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PLC</a:t>
            </a:r>
            <a:endParaRPr lang="en-US" dirty="0"/>
          </a:p>
        </p:txBody>
      </p:sp>
      <p:sp>
        <p:nvSpPr>
          <p:cNvPr id="4" name="Slide Number Placeholder 3"/>
          <p:cNvSpPr>
            <a:spLocks noGrp="1"/>
          </p:cNvSpPr>
          <p:nvPr>
            <p:ph type="sldNum" sz="quarter" idx="11"/>
          </p:nvPr>
        </p:nvSpPr>
        <p:spPr/>
        <p:txBody>
          <a:bodyPr/>
          <a:lstStyle/>
          <a:p>
            <a:fld id="{C252DF82-6452-4AD9-B2CF-1974F0D4008D}" type="slidenum">
              <a:rPr lang="en-US" smtClean="0"/>
              <a:pPr/>
              <a:t>27</a:t>
            </a:fld>
            <a:endParaRPr lang="en-US"/>
          </a:p>
        </p:txBody>
      </p:sp>
      <p:pic>
        <p:nvPicPr>
          <p:cNvPr id="5" name="Content Placeholder 4" descr="network"/>
          <p:cNvPicPr>
            <a:picLocks noGrp="1"/>
          </p:cNvPicPr>
          <p:nvPr>
            <p:ph idx="1"/>
          </p:nvPr>
        </p:nvPicPr>
        <p:blipFill>
          <a:blip r:embed="rId2" cstate="print"/>
          <a:srcRect/>
          <a:stretch>
            <a:fillRect/>
          </a:stretch>
        </p:blipFill>
        <p:spPr bwMode="auto">
          <a:xfrm>
            <a:off x="887867" y="1650481"/>
            <a:ext cx="7276191" cy="4390476"/>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Development Process - Beginning to End</a:t>
            </a:r>
          </a:p>
        </p:txBody>
      </p:sp>
      <p:sp>
        <p:nvSpPr>
          <p:cNvPr id="3" name="Content Placeholder 2"/>
          <p:cNvSpPr>
            <a:spLocks noGrp="1"/>
          </p:cNvSpPr>
          <p:nvPr>
            <p:ph idx="1"/>
          </p:nvPr>
        </p:nvSpPr>
        <p:spPr/>
        <p:txBody>
          <a:bodyPr/>
          <a:lstStyle/>
          <a:p>
            <a:r>
              <a:rPr lang="en-US" dirty="0" smtClean="0"/>
              <a:t>The software development process includes the following milestones:</a:t>
            </a:r>
          </a:p>
          <a:p>
            <a:pPr lvl="1"/>
            <a:r>
              <a:rPr lang="en-US" dirty="0" smtClean="0"/>
              <a:t>Planning</a:t>
            </a:r>
          </a:p>
          <a:p>
            <a:pPr lvl="1"/>
            <a:r>
              <a:rPr lang="en-US" dirty="0" smtClean="0"/>
              <a:t>Feature complete/UI lockdown/Alpha</a:t>
            </a:r>
          </a:p>
          <a:p>
            <a:pPr lvl="1"/>
            <a:r>
              <a:rPr lang="en-US" dirty="0" smtClean="0"/>
              <a:t>Beta</a:t>
            </a:r>
          </a:p>
          <a:p>
            <a:pPr lvl="1"/>
            <a:r>
              <a:rPr lang="en-US" dirty="0" smtClean="0"/>
              <a:t>RC</a:t>
            </a:r>
          </a:p>
          <a:p>
            <a:pPr lvl="1"/>
            <a:r>
              <a:rPr lang="en-US" dirty="0" smtClean="0"/>
              <a:t>RTM</a:t>
            </a:r>
          </a:p>
          <a:p>
            <a:pPr lvl="1"/>
            <a:r>
              <a:rPr lang="en-US" dirty="0" smtClean="0"/>
              <a:t>Delivery</a:t>
            </a:r>
          </a:p>
          <a:p>
            <a:pPr lvl="1"/>
            <a:r>
              <a:rPr lang="en-US" dirty="0" smtClean="0"/>
              <a:t>Sustaining</a:t>
            </a:r>
          </a:p>
          <a:p>
            <a:pPr>
              <a:buNone/>
            </a:pPr>
            <a:endParaRPr lang="en-US" dirty="0"/>
          </a:p>
        </p:txBody>
      </p:sp>
      <p:sp>
        <p:nvSpPr>
          <p:cNvPr id="4" name="Slide Number Placeholder 3"/>
          <p:cNvSpPr>
            <a:spLocks noGrp="1"/>
          </p:cNvSpPr>
          <p:nvPr>
            <p:ph type="sldNum" sz="quarter" idx="11"/>
          </p:nvPr>
        </p:nvSpPr>
        <p:spPr/>
        <p:txBody>
          <a:bodyPr/>
          <a:lstStyle/>
          <a:p>
            <a:fld id="{C252DF82-6452-4AD9-B2CF-1974F0D4008D}"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(Brad’s) InfoDev Project Process - Beginning to End</a:t>
            </a:r>
          </a:p>
        </p:txBody>
      </p:sp>
      <p:sp>
        <p:nvSpPr>
          <p:cNvPr id="3" name="Content Placeholder 2"/>
          <p:cNvSpPr>
            <a:spLocks noGrp="1"/>
          </p:cNvSpPr>
          <p:nvPr>
            <p:ph idx="1"/>
          </p:nvPr>
        </p:nvSpPr>
        <p:spPr/>
        <p:txBody>
          <a:bodyPr/>
          <a:lstStyle/>
          <a:p>
            <a:r>
              <a:rPr lang="en-US" dirty="0" smtClean="0"/>
              <a:t>The InfoDev process includes several phases with a corresponding set of milestones. </a:t>
            </a:r>
          </a:p>
          <a:p>
            <a:pPr lvl="1"/>
            <a:r>
              <a:rPr lang="en-US" dirty="0" smtClean="0"/>
              <a:t>Planning</a:t>
            </a:r>
          </a:p>
          <a:p>
            <a:pPr lvl="1"/>
            <a:r>
              <a:rPr lang="en-US" dirty="0" smtClean="0"/>
              <a:t>Alpha</a:t>
            </a:r>
          </a:p>
          <a:p>
            <a:pPr lvl="1"/>
            <a:r>
              <a:rPr lang="en-US" dirty="0" smtClean="0"/>
              <a:t>Beta</a:t>
            </a:r>
          </a:p>
          <a:p>
            <a:pPr lvl="1"/>
            <a:r>
              <a:rPr lang="en-US" dirty="0" smtClean="0"/>
              <a:t>RC</a:t>
            </a:r>
          </a:p>
          <a:p>
            <a:pPr lvl="1"/>
            <a:r>
              <a:rPr lang="en-US" dirty="0" smtClean="0"/>
              <a:t>L10N handoff</a:t>
            </a:r>
          </a:p>
          <a:p>
            <a:pPr lvl="1"/>
            <a:r>
              <a:rPr lang="en-US" dirty="0" smtClean="0"/>
              <a:t>RTM</a:t>
            </a:r>
          </a:p>
          <a:p>
            <a:pPr lvl="1"/>
            <a:r>
              <a:rPr lang="en-US" dirty="0" smtClean="0"/>
              <a:t>Delivery</a:t>
            </a:r>
          </a:p>
          <a:p>
            <a:pPr lvl="1"/>
            <a:r>
              <a:rPr lang="en-US" dirty="0" smtClean="0"/>
              <a:t>Sustaining</a:t>
            </a:r>
          </a:p>
          <a:p>
            <a:r>
              <a:rPr lang="en-US" dirty="0" smtClean="0"/>
              <a:t>In many phases, we follow the PLC steps of planning, developing, validating, and delivering. </a:t>
            </a:r>
          </a:p>
          <a:p>
            <a:endParaRPr lang="en-US" dirty="0"/>
          </a:p>
        </p:txBody>
      </p:sp>
      <p:sp>
        <p:nvSpPr>
          <p:cNvPr id="4" name="Slide Number Placeholder 3"/>
          <p:cNvSpPr>
            <a:spLocks noGrp="1"/>
          </p:cNvSpPr>
          <p:nvPr>
            <p:ph type="sldNum" sz="quarter" idx="11"/>
          </p:nvPr>
        </p:nvSpPr>
        <p:spPr/>
        <p:txBody>
          <a:bodyPr/>
          <a:lstStyle/>
          <a:p>
            <a:fld id="{C252DF82-6452-4AD9-B2CF-1974F0D4008D}"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 the lingo</a:t>
            </a:r>
            <a:endParaRPr lang="en-US" dirty="0"/>
          </a:p>
        </p:txBody>
      </p:sp>
      <p:sp>
        <p:nvSpPr>
          <p:cNvPr id="3" name="Content Placeholder 2"/>
          <p:cNvSpPr>
            <a:spLocks noGrp="1"/>
          </p:cNvSpPr>
          <p:nvPr>
            <p:ph idx="1"/>
          </p:nvPr>
        </p:nvSpPr>
        <p:spPr/>
        <p:txBody>
          <a:bodyPr/>
          <a:lstStyle/>
          <a:p>
            <a:pPr>
              <a:buNone/>
            </a:pPr>
            <a:r>
              <a:rPr lang="en-US" dirty="0" smtClean="0"/>
              <a:t>Some terms to know:</a:t>
            </a:r>
          </a:p>
          <a:p>
            <a:pPr lvl="1"/>
            <a:r>
              <a:rPr lang="en-US" dirty="0" smtClean="0"/>
              <a:t>At Symantec, the term for technical writing is                        </a:t>
            </a:r>
            <a:r>
              <a:rPr lang="en-US" dirty="0" smtClean="0">
                <a:solidFill>
                  <a:srgbClr val="FFC000"/>
                </a:solidFill>
              </a:rPr>
              <a:t>Information Development</a:t>
            </a:r>
            <a:r>
              <a:rPr lang="en-US" dirty="0" smtClean="0"/>
              <a:t>, also known as </a:t>
            </a:r>
            <a:r>
              <a:rPr lang="en-US" dirty="0" smtClean="0">
                <a:solidFill>
                  <a:srgbClr val="FFC000"/>
                </a:solidFill>
              </a:rPr>
              <a:t>InfoDev</a:t>
            </a:r>
          </a:p>
          <a:p>
            <a:pPr lvl="1"/>
            <a:r>
              <a:rPr lang="en-US" dirty="0" smtClean="0"/>
              <a:t>The term for a Technical Writer is </a:t>
            </a:r>
            <a:r>
              <a:rPr lang="en-US" dirty="0" smtClean="0">
                <a:solidFill>
                  <a:srgbClr val="FFC000"/>
                </a:solidFill>
              </a:rPr>
              <a:t>Information Developer</a:t>
            </a:r>
          </a:p>
          <a:p>
            <a:pPr lvl="1"/>
            <a:r>
              <a:rPr lang="en-US" dirty="0" smtClean="0">
                <a:solidFill>
                  <a:srgbClr val="FFCC00"/>
                </a:solidFill>
              </a:rPr>
              <a:t>SMP</a:t>
            </a:r>
            <a:r>
              <a:rPr lang="en-US" dirty="0" smtClean="0"/>
              <a:t> is the Symantec Management Platform</a:t>
            </a:r>
          </a:p>
          <a:p>
            <a:pPr lvl="1"/>
            <a:r>
              <a:rPr lang="en-US" dirty="0" smtClean="0">
                <a:solidFill>
                  <a:srgbClr val="FFCC00"/>
                </a:solidFill>
              </a:rPr>
              <a:t>SSIM </a:t>
            </a:r>
            <a:r>
              <a:rPr lang="en-US" dirty="0" smtClean="0"/>
              <a:t>is </a:t>
            </a:r>
            <a:r>
              <a:rPr lang="en-US" dirty="0" smtClean="0"/>
              <a:t>the </a:t>
            </a:r>
            <a:r>
              <a:rPr lang="en-US" dirty="0" smtClean="0"/>
              <a:t>Symantec Security Information Manager</a:t>
            </a:r>
            <a:endParaRPr lang="en-US" dirty="0" smtClean="0"/>
          </a:p>
          <a:p>
            <a:pPr lvl="1"/>
            <a:r>
              <a:rPr lang="en-US" dirty="0" smtClean="0">
                <a:solidFill>
                  <a:srgbClr val="FFCC00"/>
                </a:solidFill>
              </a:rPr>
              <a:t>Altiris</a:t>
            </a:r>
            <a:r>
              <a:rPr lang="en-US" dirty="0" smtClean="0"/>
              <a:t> is the original company where SMP and </a:t>
            </a:r>
            <a:r>
              <a:rPr lang="en-US" dirty="0" smtClean="0"/>
              <a:t>Workflow came </a:t>
            </a:r>
            <a:r>
              <a:rPr lang="en-US" dirty="0" smtClean="0"/>
              <a:t>from.</a:t>
            </a:r>
            <a:endParaRPr lang="en-US" dirty="0"/>
          </a:p>
        </p:txBody>
      </p:sp>
      <p:sp>
        <p:nvSpPr>
          <p:cNvPr id="4" name="Slide Number Placeholder 3"/>
          <p:cNvSpPr>
            <a:spLocks noGrp="1"/>
          </p:cNvSpPr>
          <p:nvPr>
            <p:ph type="sldNum" sz="quarter" idx="11"/>
          </p:nvPr>
        </p:nvSpPr>
        <p:spPr/>
        <p:txBody>
          <a:bodyPr/>
          <a:lstStyle/>
          <a:p>
            <a:fld id="{C252DF82-6452-4AD9-B2CF-1974F0D4008D}"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InfoDev Project Process - Planning</a:t>
            </a:r>
          </a:p>
        </p:txBody>
      </p:sp>
      <p:sp>
        <p:nvSpPr>
          <p:cNvPr id="3" name="Content Placeholder 2"/>
          <p:cNvSpPr>
            <a:spLocks noGrp="1"/>
          </p:cNvSpPr>
          <p:nvPr>
            <p:ph idx="1"/>
          </p:nvPr>
        </p:nvSpPr>
        <p:spPr/>
        <p:txBody>
          <a:bodyPr/>
          <a:lstStyle/>
          <a:p>
            <a:r>
              <a:rPr lang="en-US" dirty="0" smtClean="0"/>
              <a:t>The planning phase is the first phase of a new project. </a:t>
            </a:r>
          </a:p>
          <a:p>
            <a:r>
              <a:rPr lang="en-US" dirty="0" smtClean="0"/>
              <a:t>We review the project's planning documents and develop an InfoDev plan. </a:t>
            </a:r>
          </a:p>
          <a:p>
            <a:r>
              <a:rPr lang="en-US" dirty="0" smtClean="0"/>
              <a:t>The plan is submitted to the project team and other cross-functional teams such as UCS and localization. </a:t>
            </a:r>
          </a:p>
          <a:p>
            <a:pPr>
              <a:buNone/>
            </a:pPr>
            <a:endParaRPr lang="en-US" dirty="0"/>
          </a:p>
        </p:txBody>
      </p:sp>
      <p:sp>
        <p:nvSpPr>
          <p:cNvPr id="4" name="Slide Number Placeholder 3"/>
          <p:cNvSpPr>
            <a:spLocks noGrp="1"/>
          </p:cNvSpPr>
          <p:nvPr>
            <p:ph type="sldNum" sz="quarter" idx="11"/>
          </p:nvPr>
        </p:nvSpPr>
        <p:spPr/>
        <p:txBody>
          <a:bodyPr/>
          <a:lstStyle/>
          <a:p>
            <a:fld id="{C252DF82-6452-4AD9-B2CF-1974F0D4008D}"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InfoDev Project Process - Alpha</a:t>
            </a:r>
          </a:p>
        </p:txBody>
      </p:sp>
      <p:sp>
        <p:nvSpPr>
          <p:cNvPr id="3" name="Content Placeholder 2"/>
          <p:cNvSpPr>
            <a:spLocks noGrp="1"/>
          </p:cNvSpPr>
          <p:nvPr>
            <p:ph idx="1"/>
          </p:nvPr>
        </p:nvSpPr>
        <p:spPr/>
        <p:txBody>
          <a:bodyPr/>
          <a:lstStyle/>
          <a:p>
            <a:r>
              <a:rPr lang="en-US" dirty="0" smtClean="0"/>
              <a:t>The Alpha phase is when we build a working draft of all the deliverables for the project. </a:t>
            </a:r>
          </a:p>
          <a:p>
            <a:r>
              <a:rPr lang="en-US" dirty="0" smtClean="0"/>
              <a:t>In Vasont, we create or update the source bins and deliverables. </a:t>
            </a:r>
          </a:p>
          <a:p>
            <a:r>
              <a:rPr lang="en-US" dirty="0" smtClean="0"/>
              <a:t>The purpose of the alpha build is to make sure that everything is working structurally, including the DocPack, c-s help, etc. </a:t>
            </a:r>
            <a:endParaRPr lang="en-US" dirty="0"/>
          </a:p>
        </p:txBody>
      </p:sp>
      <p:sp>
        <p:nvSpPr>
          <p:cNvPr id="4" name="Slide Number Placeholder 3"/>
          <p:cNvSpPr>
            <a:spLocks noGrp="1"/>
          </p:cNvSpPr>
          <p:nvPr>
            <p:ph type="sldNum" sz="quarter" idx="11"/>
          </p:nvPr>
        </p:nvSpPr>
        <p:spPr/>
        <p:txBody>
          <a:bodyPr/>
          <a:lstStyle/>
          <a:p>
            <a:fld id="{C252DF82-6452-4AD9-B2CF-1974F0D4008D}"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InfoDev Project Process - Beta</a:t>
            </a:r>
          </a:p>
        </p:txBody>
      </p:sp>
      <p:sp>
        <p:nvSpPr>
          <p:cNvPr id="3" name="Content Placeholder 2"/>
          <p:cNvSpPr>
            <a:spLocks noGrp="1"/>
          </p:cNvSpPr>
          <p:nvPr>
            <p:ph idx="1"/>
          </p:nvPr>
        </p:nvSpPr>
        <p:spPr/>
        <p:txBody>
          <a:bodyPr/>
          <a:lstStyle/>
          <a:p>
            <a:r>
              <a:rPr lang="en-US" dirty="0" smtClean="0"/>
              <a:t>The Beta phase is when we prepare, validate, and hand-off the deliverables that are included in the product’s Beta release. The Beta release is the first customer experience with the project. </a:t>
            </a:r>
          </a:p>
          <a:p>
            <a:r>
              <a:rPr lang="en-US" dirty="0" smtClean="0"/>
              <a:t>For Service Packs, the Beta phase is often skipped.</a:t>
            </a:r>
          </a:p>
          <a:p>
            <a:r>
              <a:rPr lang="en-US" dirty="0" smtClean="0"/>
              <a:t>If possible, we provide an initial draft of the content that guides beta users through the new features of the product. The Beta deliverables usually include Beta drafts of the Help/User Guide and Release Notes.</a:t>
            </a:r>
            <a:endParaRPr lang="en-US" dirty="0"/>
          </a:p>
        </p:txBody>
      </p:sp>
      <p:sp>
        <p:nvSpPr>
          <p:cNvPr id="4" name="Slide Number Placeholder 3"/>
          <p:cNvSpPr>
            <a:spLocks noGrp="1"/>
          </p:cNvSpPr>
          <p:nvPr>
            <p:ph type="sldNum" sz="quarter" idx="11"/>
          </p:nvPr>
        </p:nvSpPr>
        <p:spPr/>
        <p:txBody>
          <a:bodyPr/>
          <a:lstStyle/>
          <a:p>
            <a:fld id="{C252DF82-6452-4AD9-B2CF-1974F0D4008D}"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InfoDev Project Process – RC (Release Candidate)</a:t>
            </a:r>
          </a:p>
        </p:txBody>
      </p:sp>
      <p:sp>
        <p:nvSpPr>
          <p:cNvPr id="3" name="Content Placeholder 2"/>
          <p:cNvSpPr>
            <a:spLocks noGrp="1"/>
          </p:cNvSpPr>
          <p:nvPr>
            <p:ph idx="1"/>
          </p:nvPr>
        </p:nvSpPr>
        <p:spPr/>
        <p:txBody>
          <a:bodyPr/>
          <a:lstStyle/>
          <a:p>
            <a:r>
              <a:rPr lang="en-US" dirty="0" smtClean="0"/>
              <a:t>The Release Candidate phase is when we prepare, validate, and hand-off the final deliverables that are included in the product build. </a:t>
            </a:r>
          </a:p>
          <a:p>
            <a:r>
              <a:rPr lang="en-US" dirty="0" smtClean="0"/>
              <a:t>For SMP-related products, this is the Doc Pack. For other products, we provide the doc deliverable files to the dev team to be included in their builds.</a:t>
            </a:r>
          </a:p>
          <a:p>
            <a:r>
              <a:rPr lang="en-US" dirty="0" smtClean="0"/>
              <a:t>In most cases, this is English only. The exception is when localized files must be included in the build. In these cases the L10N process must be complete before RC.</a:t>
            </a:r>
            <a:endParaRPr lang="en-US" dirty="0"/>
          </a:p>
        </p:txBody>
      </p:sp>
      <p:sp>
        <p:nvSpPr>
          <p:cNvPr id="4" name="Slide Number Placeholder 3"/>
          <p:cNvSpPr>
            <a:spLocks noGrp="1"/>
          </p:cNvSpPr>
          <p:nvPr>
            <p:ph type="sldNum" sz="quarter" idx="11"/>
          </p:nvPr>
        </p:nvSpPr>
        <p:spPr/>
        <p:txBody>
          <a:bodyPr/>
          <a:lstStyle/>
          <a:p>
            <a:fld id="{C252DF82-6452-4AD9-B2CF-1974F0D4008D}"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InfoDev Project Process – L10N Handoff</a:t>
            </a:r>
          </a:p>
        </p:txBody>
      </p:sp>
      <p:sp>
        <p:nvSpPr>
          <p:cNvPr id="3" name="Content Placeholder 2"/>
          <p:cNvSpPr>
            <a:spLocks noGrp="1"/>
          </p:cNvSpPr>
          <p:nvPr>
            <p:ph idx="1"/>
          </p:nvPr>
        </p:nvSpPr>
        <p:spPr/>
        <p:txBody>
          <a:bodyPr/>
          <a:lstStyle/>
          <a:p>
            <a:r>
              <a:rPr lang="en-US" dirty="0" smtClean="0"/>
              <a:t>The Localization (L10N) phase is when we prepare, validate, and hand-off the final English content to be localized. </a:t>
            </a:r>
          </a:p>
          <a:p>
            <a:r>
              <a:rPr lang="en-US" dirty="0" smtClean="0"/>
              <a:t>In most cases, this done after we handoff the English RC. The exception is when localized files must be included in the build. In these cases the L10N process must be complete before RC.</a:t>
            </a:r>
            <a:endParaRPr lang="en-US" dirty="0"/>
          </a:p>
        </p:txBody>
      </p:sp>
      <p:sp>
        <p:nvSpPr>
          <p:cNvPr id="4" name="Slide Number Placeholder 3"/>
          <p:cNvSpPr>
            <a:spLocks noGrp="1"/>
          </p:cNvSpPr>
          <p:nvPr>
            <p:ph type="sldNum" sz="quarter" idx="11"/>
          </p:nvPr>
        </p:nvSpPr>
        <p:spPr/>
        <p:txBody>
          <a:bodyPr/>
          <a:lstStyle/>
          <a:p>
            <a:fld id="{C252DF82-6452-4AD9-B2CF-1974F0D4008D}"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InfoDev Project Process – RTM</a:t>
            </a:r>
          </a:p>
        </p:txBody>
      </p:sp>
      <p:sp>
        <p:nvSpPr>
          <p:cNvPr id="3" name="Content Placeholder 2"/>
          <p:cNvSpPr>
            <a:spLocks noGrp="1"/>
          </p:cNvSpPr>
          <p:nvPr>
            <p:ph idx="1"/>
          </p:nvPr>
        </p:nvSpPr>
        <p:spPr/>
        <p:txBody>
          <a:bodyPr/>
          <a:lstStyle/>
          <a:p>
            <a:r>
              <a:rPr lang="en-US" dirty="0" smtClean="0"/>
              <a:t>The Release to Manufacturing (RTM) phase is when we prepare and validate the final doc deliverables.  This is when deliverables for the download pages are staged. The SIM team stages all product MSIs, including Doc Packs on the Symantec Web site.</a:t>
            </a:r>
          </a:p>
          <a:p>
            <a:r>
              <a:rPr lang="en-US" dirty="0" smtClean="0"/>
              <a:t>If we want any PDF files to be published on the download pages, they are submitted to the Symantec Web staff in this phase.</a:t>
            </a:r>
          </a:p>
          <a:p>
            <a:r>
              <a:rPr lang="en-US" dirty="0" smtClean="0"/>
              <a:t>This is also when we prepare and validate any deliverables not included in the RC, such the final Release Notes, User Guides, and Implementation Guides.</a:t>
            </a:r>
            <a:endParaRPr lang="en-US" dirty="0"/>
          </a:p>
        </p:txBody>
      </p:sp>
      <p:sp>
        <p:nvSpPr>
          <p:cNvPr id="4" name="Slide Number Placeholder 3"/>
          <p:cNvSpPr>
            <a:spLocks noGrp="1"/>
          </p:cNvSpPr>
          <p:nvPr>
            <p:ph type="sldNum" sz="quarter" idx="11"/>
          </p:nvPr>
        </p:nvSpPr>
        <p:spPr/>
        <p:txBody>
          <a:bodyPr/>
          <a:lstStyle/>
          <a:p>
            <a:fld id="{C252DF82-6452-4AD9-B2CF-1974F0D4008D}"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InfoDev Project Process – Delivery</a:t>
            </a:r>
          </a:p>
        </p:txBody>
      </p:sp>
      <p:sp>
        <p:nvSpPr>
          <p:cNvPr id="3" name="Content Placeholder 2"/>
          <p:cNvSpPr>
            <a:spLocks noGrp="1"/>
          </p:cNvSpPr>
          <p:nvPr>
            <p:ph idx="1"/>
          </p:nvPr>
        </p:nvSpPr>
        <p:spPr/>
        <p:txBody>
          <a:bodyPr/>
          <a:lstStyle/>
          <a:p>
            <a:r>
              <a:rPr lang="en-US" dirty="0" smtClean="0"/>
              <a:t>Release is giving customers public access to the information that has been prepared.</a:t>
            </a:r>
          </a:p>
          <a:p>
            <a:r>
              <a:rPr lang="en-US" dirty="0" smtClean="0"/>
              <a:t>Also known as GA (General Availability)</a:t>
            </a:r>
          </a:p>
          <a:p>
            <a:r>
              <a:rPr lang="en-US" dirty="0" smtClean="0"/>
              <a:t>This includes making Release Notes live and publishing to doc Web sites.</a:t>
            </a:r>
            <a:endParaRPr lang="en-US" dirty="0"/>
          </a:p>
        </p:txBody>
      </p:sp>
      <p:sp>
        <p:nvSpPr>
          <p:cNvPr id="4" name="Slide Number Placeholder 3"/>
          <p:cNvSpPr>
            <a:spLocks noGrp="1"/>
          </p:cNvSpPr>
          <p:nvPr>
            <p:ph type="sldNum" sz="quarter" idx="11"/>
          </p:nvPr>
        </p:nvSpPr>
        <p:spPr/>
        <p:txBody>
          <a:bodyPr/>
          <a:lstStyle/>
          <a:p>
            <a:fld id="{C252DF82-6452-4AD9-B2CF-1974F0D4008D}"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InfoDev Project Process List – Planning phase</a:t>
            </a:r>
          </a:p>
        </p:txBody>
      </p:sp>
      <p:sp>
        <p:nvSpPr>
          <p:cNvPr id="4" name="Slide Number Placeholder 3"/>
          <p:cNvSpPr>
            <a:spLocks noGrp="1"/>
          </p:cNvSpPr>
          <p:nvPr>
            <p:ph type="sldNum" sz="quarter" idx="11"/>
          </p:nvPr>
        </p:nvSpPr>
        <p:spPr/>
        <p:txBody>
          <a:bodyPr/>
          <a:lstStyle/>
          <a:p>
            <a:fld id="{C252DF82-6452-4AD9-B2CF-1974F0D4008D}" type="slidenum">
              <a:rPr lang="en-US" smtClean="0"/>
              <a:pPr/>
              <a:t>37</a:t>
            </a:fld>
            <a:endParaRPr lang="en-US"/>
          </a:p>
        </p:txBody>
      </p:sp>
      <p:graphicFrame>
        <p:nvGraphicFramePr>
          <p:cNvPr id="5122" name="Object 2"/>
          <p:cNvGraphicFramePr>
            <a:graphicFrameLocks noChangeAspect="1"/>
          </p:cNvGraphicFramePr>
          <p:nvPr/>
        </p:nvGraphicFramePr>
        <p:xfrm>
          <a:off x="1647825" y="2333625"/>
          <a:ext cx="5848350" cy="2190750"/>
        </p:xfrm>
        <a:graphic>
          <a:graphicData uri="http://schemas.openxmlformats.org/presentationml/2006/ole">
            <p:oleObj spid="_x0000_s5122" name="Worksheet" r:id="rId3" imgW="5848502" imgH="2190801" progId="Excel.Sheet.12">
              <p:embed/>
            </p:oleObj>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InfoDev Project Process List –     Alpha phase</a:t>
            </a:r>
          </a:p>
        </p:txBody>
      </p:sp>
      <p:sp>
        <p:nvSpPr>
          <p:cNvPr id="4" name="Slide Number Placeholder 3"/>
          <p:cNvSpPr>
            <a:spLocks noGrp="1"/>
          </p:cNvSpPr>
          <p:nvPr>
            <p:ph type="sldNum" sz="quarter" idx="11"/>
          </p:nvPr>
        </p:nvSpPr>
        <p:spPr/>
        <p:txBody>
          <a:bodyPr/>
          <a:lstStyle/>
          <a:p>
            <a:fld id="{C252DF82-6452-4AD9-B2CF-1974F0D4008D}" type="slidenum">
              <a:rPr lang="en-US" smtClean="0"/>
              <a:pPr/>
              <a:t>38</a:t>
            </a:fld>
            <a:endParaRPr lang="en-US"/>
          </a:p>
        </p:txBody>
      </p:sp>
      <p:graphicFrame>
        <p:nvGraphicFramePr>
          <p:cNvPr id="6147" name="Object 3"/>
          <p:cNvGraphicFramePr>
            <a:graphicFrameLocks noChangeAspect="1"/>
          </p:cNvGraphicFramePr>
          <p:nvPr/>
        </p:nvGraphicFramePr>
        <p:xfrm>
          <a:off x="1647825" y="1562100"/>
          <a:ext cx="5848350" cy="3733800"/>
        </p:xfrm>
        <a:graphic>
          <a:graphicData uri="http://schemas.openxmlformats.org/presentationml/2006/ole">
            <p:oleObj spid="_x0000_s6147" name="Worksheet" r:id="rId3" imgW="5848502" imgH="3733851" progId="Excel.Sheet.12">
              <p:embed/>
            </p:oleObj>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InfoDev Project Process List –         RC phase</a:t>
            </a:r>
          </a:p>
        </p:txBody>
      </p:sp>
      <p:sp>
        <p:nvSpPr>
          <p:cNvPr id="4" name="Slide Number Placeholder 3"/>
          <p:cNvSpPr>
            <a:spLocks noGrp="1"/>
          </p:cNvSpPr>
          <p:nvPr>
            <p:ph type="sldNum" sz="quarter" idx="11"/>
          </p:nvPr>
        </p:nvSpPr>
        <p:spPr/>
        <p:txBody>
          <a:bodyPr/>
          <a:lstStyle/>
          <a:p>
            <a:fld id="{C252DF82-6452-4AD9-B2CF-1974F0D4008D}" type="slidenum">
              <a:rPr lang="en-US" smtClean="0"/>
              <a:pPr/>
              <a:t>39</a:t>
            </a:fld>
            <a:endParaRPr lang="en-US"/>
          </a:p>
        </p:txBody>
      </p:sp>
      <p:graphicFrame>
        <p:nvGraphicFramePr>
          <p:cNvPr id="7172" name="Object 4"/>
          <p:cNvGraphicFramePr>
            <a:graphicFrameLocks noChangeAspect="1"/>
          </p:cNvGraphicFramePr>
          <p:nvPr/>
        </p:nvGraphicFramePr>
        <p:xfrm>
          <a:off x="1647825" y="2181225"/>
          <a:ext cx="5848350" cy="2495550"/>
        </p:xfrm>
        <a:graphic>
          <a:graphicData uri="http://schemas.openxmlformats.org/presentationml/2006/ole">
            <p:oleObj spid="_x0000_s7172" name="Worksheet" r:id="rId3" imgW="5848502" imgH="2495652" progId="Excel.Sheet.12">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very brief history of Altiris to Symantec -  Part 1</a:t>
            </a:r>
            <a:endParaRPr lang="en-US" dirty="0"/>
          </a:p>
        </p:txBody>
      </p:sp>
      <p:sp>
        <p:nvSpPr>
          <p:cNvPr id="3" name="Content Placeholder 2"/>
          <p:cNvSpPr>
            <a:spLocks noGrp="1"/>
          </p:cNvSpPr>
          <p:nvPr>
            <p:ph idx="1"/>
          </p:nvPr>
        </p:nvSpPr>
        <p:spPr/>
        <p:txBody>
          <a:bodyPr/>
          <a:lstStyle/>
          <a:p>
            <a:r>
              <a:rPr lang="en-US" dirty="0" smtClean="0"/>
              <a:t>Altiris was founded in 1998 with software that let you create computer images and remotely deploy them to multiple targets at one time.</a:t>
            </a:r>
          </a:p>
          <a:p>
            <a:r>
              <a:rPr lang="en-US" dirty="0" smtClean="0"/>
              <a:t>In 2000, Altiris acquired Computing Edge, which had a set of web-based computer management tools. The core of the tools was Notification Server, with various “solutions” running on it.</a:t>
            </a:r>
          </a:p>
          <a:p>
            <a:r>
              <a:rPr lang="en-US" dirty="0" smtClean="0"/>
              <a:t>Throughout the decade Altiris acquired several technologies and companies such as </a:t>
            </a:r>
            <a:r>
              <a:rPr lang="en-US" dirty="0" err="1" smtClean="0"/>
              <a:t>Previo</a:t>
            </a:r>
            <a:r>
              <a:rPr lang="en-US" dirty="0" smtClean="0"/>
              <a:t>, Wise, </a:t>
            </a:r>
            <a:r>
              <a:rPr lang="en-US" dirty="0" err="1" smtClean="0"/>
              <a:t>FSLogic</a:t>
            </a:r>
            <a:r>
              <a:rPr lang="en-US" dirty="0" smtClean="0"/>
              <a:t>, Pedestal, and so on. Most of these technologies were re-engineered so that they could run on the Notification Server infrastructure. We refer to this as NS </a:t>
            </a:r>
            <a:r>
              <a:rPr lang="en-US" dirty="0" smtClean="0"/>
              <a:t>7x</a:t>
            </a:r>
            <a:endParaRPr lang="en-US" dirty="0" smtClean="0"/>
          </a:p>
        </p:txBody>
      </p:sp>
      <p:sp>
        <p:nvSpPr>
          <p:cNvPr id="4" name="Slide Number Placeholder 3"/>
          <p:cNvSpPr>
            <a:spLocks noGrp="1"/>
          </p:cNvSpPr>
          <p:nvPr>
            <p:ph type="sldNum" sz="quarter" idx="11"/>
          </p:nvPr>
        </p:nvSpPr>
        <p:spPr/>
        <p:txBody>
          <a:bodyPr/>
          <a:lstStyle/>
          <a:p>
            <a:fld id="{C252DF82-6452-4AD9-B2CF-1974F0D4008D}" type="slidenum">
              <a:rPr lang="en-US" smtClean="0"/>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InfoDev Project Process List –         L10N phase</a:t>
            </a:r>
          </a:p>
        </p:txBody>
      </p:sp>
      <p:sp>
        <p:nvSpPr>
          <p:cNvPr id="4" name="Slide Number Placeholder 3"/>
          <p:cNvSpPr>
            <a:spLocks noGrp="1"/>
          </p:cNvSpPr>
          <p:nvPr>
            <p:ph type="sldNum" sz="quarter" idx="11"/>
          </p:nvPr>
        </p:nvSpPr>
        <p:spPr/>
        <p:txBody>
          <a:bodyPr/>
          <a:lstStyle/>
          <a:p>
            <a:fld id="{C252DF82-6452-4AD9-B2CF-1974F0D4008D}" type="slidenum">
              <a:rPr lang="en-US" smtClean="0"/>
              <a:pPr/>
              <a:t>40</a:t>
            </a:fld>
            <a:endParaRPr lang="en-US"/>
          </a:p>
        </p:txBody>
      </p:sp>
      <p:graphicFrame>
        <p:nvGraphicFramePr>
          <p:cNvPr id="8195" name="Object 3"/>
          <p:cNvGraphicFramePr>
            <a:graphicFrameLocks noChangeAspect="1"/>
          </p:cNvGraphicFramePr>
          <p:nvPr/>
        </p:nvGraphicFramePr>
        <p:xfrm>
          <a:off x="1647825" y="2524125"/>
          <a:ext cx="5848350" cy="1809750"/>
        </p:xfrm>
        <a:graphic>
          <a:graphicData uri="http://schemas.openxmlformats.org/presentationml/2006/ole">
            <p:oleObj spid="_x0000_s8195" name="Worksheet" r:id="rId3" imgW="5848502" imgH="1809852" progId="Excel.Sheet.12">
              <p:embed/>
            </p:oleObj>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InfoDev Project Process List –         RTM phase</a:t>
            </a:r>
          </a:p>
        </p:txBody>
      </p:sp>
      <p:sp>
        <p:nvSpPr>
          <p:cNvPr id="4" name="Slide Number Placeholder 3"/>
          <p:cNvSpPr>
            <a:spLocks noGrp="1"/>
          </p:cNvSpPr>
          <p:nvPr>
            <p:ph type="sldNum" sz="quarter" idx="11"/>
          </p:nvPr>
        </p:nvSpPr>
        <p:spPr/>
        <p:txBody>
          <a:bodyPr/>
          <a:lstStyle/>
          <a:p>
            <a:fld id="{C252DF82-6452-4AD9-B2CF-1974F0D4008D}" type="slidenum">
              <a:rPr lang="en-US" smtClean="0"/>
              <a:pPr/>
              <a:t>41</a:t>
            </a:fld>
            <a:endParaRPr lang="en-US"/>
          </a:p>
        </p:txBody>
      </p:sp>
      <p:graphicFrame>
        <p:nvGraphicFramePr>
          <p:cNvPr id="11267" name="Object 3"/>
          <p:cNvGraphicFramePr>
            <a:graphicFrameLocks noChangeAspect="1"/>
          </p:cNvGraphicFramePr>
          <p:nvPr/>
        </p:nvGraphicFramePr>
        <p:xfrm>
          <a:off x="1647825" y="2114550"/>
          <a:ext cx="5848350" cy="2628900"/>
        </p:xfrm>
        <a:graphic>
          <a:graphicData uri="http://schemas.openxmlformats.org/presentationml/2006/ole">
            <p:oleObj spid="_x0000_s11267" name="Worksheet" r:id="rId3" imgW="5848502" imgH="2629053" progId="Excel.Sheet.12">
              <p:embed/>
            </p:oleObj>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InfoDev Project Process List –         Delivery phase</a:t>
            </a:r>
          </a:p>
        </p:txBody>
      </p:sp>
      <p:sp>
        <p:nvSpPr>
          <p:cNvPr id="4" name="Slide Number Placeholder 3"/>
          <p:cNvSpPr>
            <a:spLocks noGrp="1"/>
          </p:cNvSpPr>
          <p:nvPr>
            <p:ph type="sldNum" sz="quarter" idx="11"/>
          </p:nvPr>
        </p:nvSpPr>
        <p:spPr/>
        <p:txBody>
          <a:bodyPr/>
          <a:lstStyle/>
          <a:p>
            <a:fld id="{C252DF82-6452-4AD9-B2CF-1974F0D4008D}" type="slidenum">
              <a:rPr lang="en-US" smtClean="0"/>
              <a:pPr/>
              <a:t>42</a:t>
            </a:fld>
            <a:endParaRPr lang="en-US"/>
          </a:p>
        </p:txBody>
      </p:sp>
      <p:graphicFrame>
        <p:nvGraphicFramePr>
          <p:cNvPr id="12291" name="Object 3"/>
          <p:cNvGraphicFramePr>
            <a:graphicFrameLocks noChangeAspect="1"/>
          </p:cNvGraphicFramePr>
          <p:nvPr/>
        </p:nvGraphicFramePr>
        <p:xfrm>
          <a:off x="1647825" y="2147888"/>
          <a:ext cx="5848350" cy="2562225"/>
        </p:xfrm>
        <a:graphic>
          <a:graphicData uri="http://schemas.openxmlformats.org/presentationml/2006/ole">
            <p:oleObj spid="_x0000_s12291" name="Worksheet" r:id="rId3" imgW="5848502" imgH="2562123" progId="Excel.Sheet.12">
              <p:embed/>
            </p:oleObj>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development</a:t>
            </a:r>
            <a:endParaRPr lang="en-US" dirty="0"/>
          </a:p>
        </p:txBody>
      </p:sp>
      <p:sp>
        <p:nvSpPr>
          <p:cNvPr id="3" name="Content Placeholder 2"/>
          <p:cNvSpPr>
            <a:spLocks noGrp="1"/>
          </p:cNvSpPr>
          <p:nvPr>
            <p:ph idx="1"/>
          </p:nvPr>
        </p:nvSpPr>
        <p:spPr/>
        <p:txBody>
          <a:bodyPr/>
          <a:lstStyle/>
          <a:p>
            <a:r>
              <a:rPr lang="en-US" dirty="0" smtClean="0"/>
              <a:t>Agile Development is a fairly new style of software management.</a:t>
            </a:r>
          </a:p>
          <a:p>
            <a:r>
              <a:rPr lang="en-US" dirty="0" smtClean="0"/>
              <a:t>In Agile Development, product features are developed, tested, and finalized is a pre-defined period of time, called sprints, scrums, or other terms.</a:t>
            </a:r>
          </a:p>
          <a:p>
            <a:r>
              <a:rPr lang="en-US" dirty="0" smtClean="0"/>
              <a:t> During a sprint, everyone is hyper focused on that </a:t>
            </a:r>
            <a:r>
              <a:rPr lang="en-US" dirty="0" smtClean="0"/>
              <a:t>feature </a:t>
            </a:r>
            <a:r>
              <a:rPr lang="en-US" dirty="0" smtClean="0"/>
              <a:t>until it is complete.</a:t>
            </a:r>
          </a:p>
          <a:p>
            <a:r>
              <a:rPr lang="en-US" dirty="0" smtClean="0"/>
              <a:t>A sprint often includes short, daily stand-up progress meetings.</a:t>
            </a:r>
          </a:p>
          <a:p>
            <a:r>
              <a:rPr lang="en-US" dirty="0" smtClean="0"/>
              <a:t>InfoDev could participate by writing the appropriate topics during the sprint</a:t>
            </a:r>
            <a:r>
              <a:rPr lang="en-US" dirty="0" smtClean="0"/>
              <a:t>.</a:t>
            </a:r>
            <a:endParaRPr lang="en-US" dirty="0" smtClean="0"/>
          </a:p>
          <a:p>
            <a:endParaRPr lang="en-US" dirty="0"/>
          </a:p>
        </p:txBody>
      </p:sp>
      <p:sp>
        <p:nvSpPr>
          <p:cNvPr id="4" name="Slide Number Placeholder 3"/>
          <p:cNvSpPr>
            <a:spLocks noGrp="1"/>
          </p:cNvSpPr>
          <p:nvPr>
            <p:ph type="sldNum" sz="quarter" idx="11"/>
          </p:nvPr>
        </p:nvSpPr>
        <p:spPr/>
        <p:txBody>
          <a:bodyPr/>
          <a:lstStyle/>
          <a:p>
            <a:fld id="{C252DF82-6452-4AD9-B2CF-1974F0D4008D}"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development and InfoDev</a:t>
            </a:r>
            <a:endParaRPr lang="en-US" dirty="0"/>
          </a:p>
        </p:txBody>
      </p:sp>
      <p:sp>
        <p:nvSpPr>
          <p:cNvPr id="3" name="Content Placeholder 2"/>
          <p:cNvSpPr>
            <a:spLocks noGrp="1"/>
          </p:cNvSpPr>
          <p:nvPr>
            <p:ph idx="1"/>
          </p:nvPr>
        </p:nvSpPr>
        <p:spPr/>
        <p:txBody>
          <a:bodyPr/>
          <a:lstStyle/>
          <a:p>
            <a:r>
              <a:rPr lang="en-US" dirty="0" smtClean="0"/>
              <a:t>InfoDev could participate by writing the appropriate topics during the sprint</a:t>
            </a:r>
            <a:r>
              <a:rPr lang="en-US" dirty="0" smtClean="0"/>
              <a:t>.</a:t>
            </a:r>
            <a:endParaRPr lang="en-US" dirty="0" smtClean="0"/>
          </a:p>
          <a:p>
            <a:pPr lvl="1"/>
            <a:r>
              <a:rPr lang="en-US" dirty="0" smtClean="0"/>
              <a:t>During the sprint, write the complete story about the feature.</a:t>
            </a:r>
          </a:p>
          <a:p>
            <a:pPr lvl="2"/>
            <a:r>
              <a:rPr lang="en-US" dirty="0" smtClean="0"/>
              <a:t>How does this solve a customer problem?</a:t>
            </a:r>
          </a:p>
          <a:p>
            <a:pPr lvl="2"/>
            <a:r>
              <a:rPr lang="en-US" dirty="0" smtClean="0"/>
              <a:t>Include needed concept, task, and reference topics.</a:t>
            </a:r>
          </a:p>
          <a:p>
            <a:pPr lvl="2"/>
            <a:r>
              <a:rPr lang="en-US" dirty="0" smtClean="0"/>
              <a:t>Have a technical review</a:t>
            </a:r>
          </a:p>
          <a:p>
            <a:pPr lvl="2"/>
            <a:r>
              <a:rPr lang="en-US" dirty="0" smtClean="0"/>
              <a:t>Have an edit</a:t>
            </a:r>
          </a:p>
          <a:p>
            <a:pPr lvl="2"/>
            <a:r>
              <a:rPr lang="en-US" dirty="0" smtClean="0"/>
              <a:t>Chapter is ready to be included in appropriate deliverable.</a:t>
            </a:r>
          </a:p>
          <a:p>
            <a:endParaRPr lang="en-US" dirty="0"/>
          </a:p>
        </p:txBody>
      </p:sp>
      <p:sp>
        <p:nvSpPr>
          <p:cNvPr id="4" name="Slide Number Placeholder 3"/>
          <p:cNvSpPr>
            <a:spLocks noGrp="1"/>
          </p:cNvSpPr>
          <p:nvPr>
            <p:ph type="sldNum" sz="quarter" idx="11"/>
          </p:nvPr>
        </p:nvSpPr>
        <p:spPr/>
        <p:txBody>
          <a:bodyPr/>
          <a:lstStyle/>
          <a:p>
            <a:fld id="{C252DF82-6452-4AD9-B2CF-1974F0D4008D}" type="slidenum">
              <a:rPr lang="en-US" smtClean="0"/>
              <a:pPr/>
              <a:t>44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very brief history of Altiris to Symantec -  Part 2</a:t>
            </a:r>
            <a:endParaRPr lang="en-US" dirty="0"/>
          </a:p>
        </p:txBody>
      </p:sp>
      <p:sp>
        <p:nvSpPr>
          <p:cNvPr id="3" name="Content Placeholder 2"/>
          <p:cNvSpPr>
            <a:spLocks noGrp="1"/>
          </p:cNvSpPr>
          <p:nvPr>
            <p:ph idx="1"/>
          </p:nvPr>
        </p:nvSpPr>
        <p:spPr/>
        <p:txBody>
          <a:bodyPr/>
          <a:lstStyle/>
          <a:p>
            <a:r>
              <a:rPr lang="en-US" dirty="0" smtClean="0"/>
              <a:t>In 2006 we started preparing for the 7.0 of NS and all solutions.</a:t>
            </a:r>
          </a:p>
          <a:p>
            <a:r>
              <a:rPr lang="en-US" dirty="0" smtClean="0"/>
              <a:t>We wanted to re-invent our doc strategies</a:t>
            </a:r>
          </a:p>
          <a:p>
            <a:r>
              <a:rPr lang="en-US" dirty="0" smtClean="0"/>
              <a:t>In Jan 2007, Altiris formed partnership with Dell</a:t>
            </a:r>
          </a:p>
          <a:p>
            <a:r>
              <a:rPr lang="en-US" dirty="0" smtClean="0"/>
              <a:t>In April 2007, Altiris was acquired by Symantec and was known as ABU – the Altiris Business Unit.</a:t>
            </a:r>
          </a:p>
          <a:p>
            <a:r>
              <a:rPr lang="en-US" dirty="0" smtClean="0"/>
              <a:t>With the release of 7.0, the Notification Server infrastructure was renamed to the Symantec Management Platform – with the goal of this being the central platform for many Symantec products. </a:t>
            </a:r>
          </a:p>
          <a:p>
            <a:pPr>
              <a:buNone/>
            </a:pPr>
            <a:endParaRPr lang="en-US" dirty="0"/>
          </a:p>
        </p:txBody>
      </p:sp>
      <p:sp>
        <p:nvSpPr>
          <p:cNvPr id="4" name="Slide Number Placeholder 3"/>
          <p:cNvSpPr>
            <a:spLocks noGrp="1"/>
          </p:cNvSpPr>
          <p:nvPr>
            <p:ph type="sldNum" sz="quarter" idx="11"/>
          </p:nvPr>
        </p:nvSpPr>
        <p:spPr/>
        <p:txBody>
          <a:bodyPr/>
          <a:lstStyle/>
          <a:p>
            <a:fld id="{C252DF82-6452-4AD9-B2CF-1974F0D4008D}"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very brief history of Altiris to Symantec -  Part 3</a:t>
            </a:r>
            <a:endParaRPr lang="en-US" dirty="0"/>
          </a:p>
        </p:txBody>
      </p:sp>
      <p:sp>
        <p:nvSpPr>
          <p:cNvPr id="3" name="Content Placeholder 2"/>
          <p:cNvSpPr>
            <a:spLocks noGrp="1"/>
          </p:cNvSpPr>
          <p:nvPr>
            <p:ph idx="1"/>
          </p:nvPr>
        </p:nvSpPr>
        <p:spPr/>
        <p:txBody>
          <a:bodyPr/>
          <a:lstStyle/>
          <a:p>
            <a:r>
              <a:rPr lang="en-US" dirty="0" smtClean="0"/>
              <a:t>October 2008 - SMP 7.0 released with Dell and HP management solutions.</a:t>
            </a:r>
          </a:p>
          <a:p>
            <a:r>
              <a:rPr lang="en-US" dirty="0" smtClean="0"/>
              <a:t>In the fall of 2008, the Altiris Business Unit was dissolved and replaced by two new groups:</a:t>
            </a:r>
          </a:p>
          <a:p>
            <a:pPr lvl="1"/>
            <a:r>
              <a:rPr lang="en-US" dirty="0" smtClean="0"/>
              <a:t>SMP: This group is responsible for the Symantec Management Platform including Notification Server and other core technologies. </a:t>
            </a:r>
          </a:p>
          <a:p>
            <a:pPr lvl="1"/>
            <a:r>
              <a:rPr lang="en-US" dirty="0" smtClean="0"/>
              <a:t>EMG: The Endpoint Management Group is responsible for the legacy Altiris “solutions” that that are sold as management tools. Other Symantec  products that are related management are moved to EMG.</a:t>
            </a:r>
          </a:p>
          <a:p>
            <a:pPr lvl="1"/>
            <a:endParaRPr lang="en-US" dirty="0" smtClean="0"/>
          </a:p>
          <a:p>
            <a:pPr lvl="1">
              <a:buNone/>
            </a:pPr>
            <a:r>
              <a:rPr lang="en-US" dirty="0" smtClean="0"/>
              <a:t>	As a result, the former “Altiris doc” team is now comprised of two doc teams—one under </a:t>
            </a:r>
            <a:r>
              <a:rPr lang="en-US" dirty="0" smtClean="0"/>
              <a:t>Dan Baker, </a:t>
            </a:r>
            <a:r>
              <a:rPr lang="en-US" dirty="0" smtClean="0"/>
              <a:t>one under </a:t>
            </a:r>
            <a:r>
              <a:rPr lang="en-US" dirty="0" smtClean="0"/>
              <a:t>Brad Edwards.</a:t>
            </a:r>
            <a:endParaRPr lang="en-US" dirty="0" smtClean="0"/>
          </a:p>
        </p:txBody>
      </p:sp>
      <p:sp>
        <p:nvSpPr>
          <p:cNvPr id="4" name="Slide Number Placeholder 3"/>
          <p:cNvSpPr>
            <a:spLocks noGrp="1"/>
          </p:cNvSpPr>
          <p:nvPr>
            <p:ph type="sldNum" sz="quarter" idx="11"/>
          </p:nvPr>
        </p:nvSpPr>
        <p:spPr/>
        <p:txBody>
          <a:bodyPr/>
          <a:lstStyle/>
          <a:p>
            <a:fld id="{C252DF82-6452-4AD9-B2CF-1974F0D4008D}"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very brief history of Altiris to Symantec -  Part 4</a:t>
            </a:r>
            <a:endParaRPr lang="en-US" dirty="0"/>
          </a:p>
        </p:txBody>
      </p:sp>
      <p:sp>
        <p:nvSpPr>
          <p:cNvPr id="3" name="Content Placeholder 2"/>
          <p:cNvSpPr>
            <a:spLocks noGrp="1"/>
          </p:cNvSpPr>
          <p:nvPr>
            <p:ph idx="1"/>
          </p:nvPr>
        </p:nvSpPr>
        <p:spPr/>
        <p:txBody>
          <a:bodyPr/>
          <a:lstStyle/>
          <a:p>
            <a:r>
              <a:rPr lang="en-US" dirty="0" smtClean="0"/>
              <a:t>Mar 2009 - SMP 7.0 SP1 and CMS/SMS 7.0 released</a:t>
            </a:r>
          </a:p>
          <a:p>
            <a:r>
              <a:rPr lang="en-US" dirty="0" smtClean="0"/>
              <a:t>July 2009 – SMP 7.0 SP2 released along with other 7.0 solutions</a:t>
            </a:r>
          </a:p>
          <a:p>
            <a:r>
              <a:rPr lang="en-US" dirty="0" smtClean="0"/>
              <a:t>Sept 2009 – CMS/SMS 7.0 SP1 released</a:t>
            </a:r>
          </a:p>
          <a:p>
            <a:r>
              <a:rPr lang="en-US" dirty="0" smtClean="0"/>
              <a:t>Nov 2009 – SMP 7.0 SP3 (Windows 7 support)</a:t>
            </a:r>
          </a:p>
          <a:p>
            <a:pPr lvl="1"/>
            <a:r>
              <a:rPr lang="en-US" dirty="0" smtClean="0"/>
              <a:t>NS 6x and 6x solutions updating for Windows 7 support)</a:t>
            </a:r>
          </a:p>
          <a:p>
            <a:r>
              <a:rPr lang="en-US" dirty="0" smtClean="0"/>
              <a:t>Mar 2010 – “ITMS” 7.0 ships</a:t>
            </a:r>
          </a:p>
          <a:p>
            <a:pPr lvl="1"/>
            <a:r>
              <a:rPr lang="en-US" dirty="0" smtClean="0"/>
              <a:t>CMS 7.0 SP2</a:t>
            </a:r>
          </a:p>
          <a:p>
            <a:pPr lvl="1"/>
            <a:r>
              <a:rPr lang="en-US" dirty="0" smtClean="0"/>
              <a:t>SMS 7.0 SP2</a:t>
            </a:r>
          </a:p>
          <a:p>
            <a:pPr lvl="1"/>
            <a:r>
              <a:rPr lang="en-US" dirty="0" smtClean="0"/>
              <a:t>AMS 7.0</a:t>
            </a:r>
          </a:p>
          <a:p>
            <a:r>
              <a:rPr lang="en-US" dirty="0" smtClean="0"/>
              <a:t>Summer 2010 – SMP 7.1</a:t>
            </a:r>
          </a:p>
          <a:p>
            <a:endParaRPr lang="en-US" dirty="0"/>
          </a:p>
        </p:txBody>
      </p:sp>
      <p:sp>
        <p:nvSpPr>
          <p:cNvPr id="4" name="Slide Number Placeholder 3"/>
          <p:cNvSpPr>
            <a:spLocks noGrp="1"/>
          </p:cNvSpPr>
          <p:nvPr>
            <p:ph type="sldNum" sz="quarter" idx="11"/>
          </p:nvPr>
        </p:nvSpPr>
        <p:spPr/>
        <p:txBody>
          <a:bodyPr/>
          <a:lstStyle/>
          <a:p>
            <a:fld id="{C252DF82-6452-4AD9-B2CF-1974F0D4008D}"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InfoDev</a:t>
            </a:r>
            <a:endParaRPr lang="en-US" dirty="0"/>
          </a:p>
        </p:txBody>
      </p:sp>
      <p:sp>
        <p:nvSpPr>
          <p:cNvPr id="3" name="Content Placeholder 2"/>
          <p:cNvSpPr>
            <a:spLocks noGrp="1"/>
          </p:cNvSpPr>
          <p:nvPr>
            <p:ph idx="1"/>
          </p:nvPr>
        </p:nvSpPr>
        <p:spPr/>
        <p:txBody>
          <a:bodyPr/>
          <a:lstStyle/>
          <a:p>
            <a:pPr>
              <a:buNone/>
            </a:pPr>
            <a:r>
              <a:rPr lang="en-US" dirty="0" smtClean="0"/>
              <a:t>(Brad’s statement) The goal of InfoDev is to provide information to customers that help them the solve problems that they encounter while doing their jobs.</a:t>
            </a:r>
          </a:p>
          <a:p>
            <a:pPr lvl="1"/>
            <a:r>
              <a:rPr lang="en-US" dirty="0" smtClean="0"/>
              <a:t>Customers don’t buy our product simply because our products are cool.</a:t>
            </a:r>
          </a:p>
          <a:p>
            <a:pPr lvl="1"/>
            <a:r>
              <a:rPr lang="en-US" dirty="0" smtClean="0"/>
              <a:t>Customers buy our products to help them solve problems.</a:t>
            </a:r>
          </a:p>
          <a:p>
            <a:pPr lvl="1"/>
            <a:r>
              <a:rPr lang="en-US" dirty="0" smtClean="0"/>
              <a:t>We don’t write documentation simply to tell customers how to use our products.</a:t>
            </a:r>
          </a:p>
          <a:p>
            <a:pPr lvl="1"/>
            <a:r>
              <a:rPr lang="en-US" dirty="0" smtClean="0"/>
              <a:t>We write documentation to help our customers solve problems.</a:t>
            </a:r>
          </a:p>
          <a:p>
            <a:pPr lvl="1"/>
            <a:endParaRPr lang="en-US" dirty="0"/>
          </a:p>
          <a:p>
            <a:pPr lvl="1">
              <a:buNone/>
            </a:pPr>
            <a:r>
              <a:rPr lang="en-US" dirty="0" smtClean="0"/>
              <a:t>	We can think of ourselves as being in a service industry, rather than a “product” industry.</a:t>
            </a:r>
            <a:endParaRPr lang="en-US" dirty="0"/>
          </a:p>
        </p:txBody>
      </p:sp>
      <p:sp>
        <p:nvSpPr>
          <p:cNvPr id="4" name="Slide Number Placeholder 3"/>
          <p:cNvSpPr>
            <a:spLocks noGrp="1"/>
          </p:cNvSpPr>
          <p:nvPr>
            <p:ph type="sldNum" sz="quarter" idx="11"/>
          </p:nvPr>
        </p:nvSpPr>
        <p:spPr/>
        <p:txBody>
          <a:bodyPr/>
          <a:lstStyle/>
          <a:p>
            <a:fld id="{C252DF82-6452-4AD9-B2CF-1974F0D4008D}"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of Documentation</a:t>
            </a:r>
            <a:endParaRPr lang="en-US" dirty="0"/>
          </a:p>
        </p:txBody>
      </p:sp>
      <p:sp>
        <p:nvSpPr>
          <p:cNvPr id="3" name="Content Placeholder 2"/>
          <p:cNvSpPr>
            <a:spLocks noGrp="1"/>
          </p:cNvSpPr>
          <p:nvPr>
            <p:ph idx="1"/>
          </p:nvPr>
        </p:nvSpPr>
        <p:spPr/>
        <p:txBody>
          <a:bodyPr/>
          <a:lstStyle/>
          <a:p>
            <a:r>
              <a:rPr lang="en-US" dirty="0" smtClean="0"/>
              <a:t>Our documentation should be based on:</a:t>
            </a:r>
          </a:p>
          <a:p>
            <a:pPr lvl="1"/>
            <a:r>
              <a:rPr lang="en-US" dirty="0" smtClean="0"/>
              <a:t>Customer tasks</a:t>
            </a:r>
          </a:p>
          <a:p>
            <a:pPr lvl="1"/>
            <a:r>
              <a:rPr lang="en-US" dirty="0" smtClean="0"/>
              <a:t>Customer goals</a:t>
            </a:r>
          </a:p>
          <a:p>
            <a:pPr lvl="1"/>
            <a:r>
              <a:rPr lang="en-US" dirty="0" smtClean="0"/>
              <a:t>Customer </a:t>
            </a:r>
            <a:r>
              <a:rPr lang="en-US" dirty="0"/>
              <a:t>u</a:t>
            </a:r>
            <a:r>
              <a:rPr lang="en-US" dirty="0" smtClean="0"/>
              <a:t>se cases</a:t>
            </a:r>
          </a:p>
          <a:p>
            <a:pPr lvl="1">
              <a:buNone/>
            </a:pPr>
            <a:r>
              <a:rPr lang="en-US" dirty="0"/>
              <a:t>	</a:t>
            </a:r>
            <a:r>
              <a:rPr lang="en-US" dirty="0" smtClean="0"/>
              <a:t>This requires learning a little bit about our customers.</a:t>
            </a:r>
          </a:p>
          <a:p>
            <a:pPr lvl="1"/>
            <a:endParaRPr lang="en-US" dirty="0"/>
          </a:p>
          <a:p>
            <a:r>
              <a:rPr lang="en-US" dirty="0" smtClean="0"/>
              <a:t>Our documentation should </a:t>
            </a:r>
            <a:r>
              <a:rPr lang="en-US" b="1" dirty="0" smtClean="0"/>
              <a:t>not</a:t>
            </a:r>
            <a:r>
              <a:rPr lang="en-US" dirty="0" smtClean="0"/>
              <a:t> be based on:</a:t>
            </a:r>
          </a:p>
          <a:p>
            <a:pPr lvl="1"/>
            <a:r>
              <a:rPr lang="en-US" dirty="0" smtClean="0"/>
              <a:t>Features</a:t>
            </a:r>
          </a:p>
          <a:p>
            <a:pPr lvl="1"/>
            <a:r>
              <a:rPr lang="en-US" dirty="0" smtClean="0"/>
              <a:t>Components</a:t>
            </a:r>
          </a:p>
          <a:p>
            <a:pPr lvl="1"/>
            <a:r>
              <a:rPr lang="en-US" dirty="0" smtClean="0"/>
              <a:t>User interface (UI)</a:t>
            </a:r>
          </a:p>
          <a:p>
            <a:pPr lvl="1">
              <a:buNone/>
            </a:pPr>
            <a:r>
              <a:rPr lang="en-US" dirty="0"/>
              <a:t>	</a:t>
            </a:r>
            <a:r>
              <a:rPr lang="en-US" dirty="0" smtClean="0"/>
              <a:t>These may be items that are covered in the doc, but should not be what the doc is based on.</a:t>
            </a:r>
            <a:endParaRPr lang="en-US" dirty="0"/>
          </a:p>
        </p:txBody>
      </p:sp>
      <p:sp>
        <p:nvSpPr>
          <p:cNvPr id="4" name="Slide Number Placeholder 3"/>
          <p:cNvSpPr>
            <a:spLocks noGrp="1"/>
          </p:cNvSpPr>
          <p:nvPr>
            <p:ph type="sldNum" sz="quarter" idx="11"/>
          </p:nvPr>
        </p:nvSpPr>
        <p:spPr/>
        <p:txBody>
          <a:bodyPr/>
          <a:lstStyle/>
          <a:p>
            <a:fld id="{C252DF82-6452-4AD9-B2CF-1974F0D4008D}" type="slidenum">
              <a:rPr lang="en-US" smtClean="0"/>
              <a:pPr/>
              <a:t>9</a:t>
            </a:fld>
            <a:endParaRPr lang="en-US"/>
          </a:p>
        </p:txBody>
      </p:sp>
    </p:spTree>
  </p:cSld>
  <p:clrMapOvr>
    <a:masterClrMapping/>
  </p:clrMapOvr>
</p:sld>
</file>

<file path=ppt/theme/theme1.xml><?xml version="1.0" encoding="utf-8"?>
<a:theme xmlns:a="http://schemas.openxmlformats.org/drawingml/2006/main" name="Default Design">
  <a:themeElements>
    <a:clrScheme name="Default Design 15">
      <a:dk1>
        <a:srgbClr val="000000"/>
      </a:dk1>
      <a:lt1>
        <a:srgbClr val="FFFFFF"/>
      </a:lt1>
      <a:dk2>
        <a:srgbClr val="000000"/>
      </a:dk2>
      <a:lt2>
        <a:srgbClr val="9A918C"/>
      </a:lt2>
      <a:accent1>
        <a:srgbClr val="848561"/>
      </a:accent1>
      <a:accent2>
        <a:srgbClr val="E6BA00"/>
      </a:accent2>
      <a:accent3>
        <a:srgbClr val="FFFFFF"/>
      </a:accent3>
      <a:accent4>
        <a:srgbClr val="000000"/>
      </a:accent4>
      <a:accent5>
        <a:srgbClr val="C2C2B7"/>
      </a:accent5>
      <a:accent6>
        <a:srgbClr val="D0A800"/>
      </a:accent6>
      <a:hlink>
        <a:srgbClr val="4D6883"/>
      </a:hlink>
      <a:folHlink>
        <a:srgbClr val="F27F1A"/>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F27F1A"/>
        </a:accent1>
        <a:accent2>
          <a:srgbClr val="4D6883"/>
        </a:accent2>
        <a:accent3>
          <a:srgbClr val="FFFFFF"/>
        </a:accent3>
        <a:accent4>
          <a:srgbClr val="000000"/>
        </a:accent4>
        <a:accent5>
          <a:srgbClr val="F7C0AB"/>
        </a:accent5>
        <a:accent6>
          <a:srgbClr val="455E76"/>
        </a:accent6>
        <a:hlink>
          <a:srgbClr val="E6BA00"/>
        </a:hlink>
        <a:folHlink>
          <a:srgbClr val="848561"/>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9A918C"/>
        </a:lt2>
        <a:accent1>
          <a:srgbClr val="F27F1A"/>
        </a:accent1>
        <a:accent2>
          <a:srgbClr val="4D6883"/>
        </a:accent2>
        <a:accent3>
          <a:srgbClr val="FFFFFF"/>
        </a:accent3>
        <a:accent4>
          <a:srgbClr val="000000"/>
        </a:accent4>
        <a:accent5>
          <a:srgbClr val="F7C0AB"/>
        </a:accent5>
        <a:accent6>
          <a:srgbClr val="455E76"/>
        </a:accent6>
        <a:hlink>
          <a:srgbClr val="E6BA00"/>
        </a:hlink>
        <a:folHlink>
          <a:srgbClr val="848561"/>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9A918C"/>
        </a:lt2>
        <a:accent1>
          <a:srgbClr val="848561"/>
        </a:accent1>
        <a:accent2>
          <a:srgbClr val="E6BA00"/>
        </a:accent2>
        <a:accent3>
          <a:srgbClr val="FFFFFF"/>
        </a:accent3>
        <a:accent4>
          <a:srgbClr val="000000"/>
        </a:accent4>
        <a:accent5>
          <a:srgbClr val="C2C2B7"/>
        </a:accent5>
        <a:accent6>
          <a:srgbClr val="D0A800"/>
        </a:accent6>
        <a:hlink>
          <a:srgbClr val="4D6883"/>
        </a:hlink>
        <a:folHlink>
          <a:srgbClr val="F27F1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2810</Words>
  <Application>Microsoft Office PowerPoint</Application>
  <PresentationFormat>On-screen Show (4:3)</PresentationFormat>
  <Paragraphs>351</Paragraphs>
  <Slides>44</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44</vt:i4>
      </vt:variant>
    </vt:vector>
  </HeadingPairs>
  <TitlesOfParts>
    <vt:vector size="47" baseType="lpstr">
      <vt:lpstr>Default Design</vt:lpstr>
      <vt:lpstr>Image</vt:lpstr>
      <vt:lpstr>Worksheet</vt:lpstr>
      <vt:lpstr>InfoDev Training</vt:lpstr>
      <vt:lpstr>InfoDev Training Outline</vt:lpstr>
      <vt:lpstr>Learn the lingo</vt:lpstr>
      <vt:lpstr>A very brief history of Altiris to Symantec -  Part 1</vt:lpstr>
      <vt:lpstr>A very brief history of Altiris to Symantec -  Part 2</vt:lpstr>
      <vt:lpstr>A very brief history of Altiris to Symantec -  Part 3</vt:lpstr>
      <vt:lpstr>A very brief history of Altiris to Symantec -  Part 4</vt:lpstr>
      <vt:lpstr>Goals of InfoDev</vt:lpstr>
      <vt:lpstr>Focus of Documentation</vt:lpstr>
      <vt:lpstr>Business requirements and constraints of InfoDev – Part 1</vt:lpstr>
      <vt:lpstr>Business requirements and constraints of InfoDev – Part 2</vt:lpstr>
      <vt:lpstr>Internal groups that we work with -    Part 1 – Product/technology level </vt:lpstr>
      <vt:lpstr>Internal groups that we work with -    Part 2 – Services level</vt:lpstr>
      <vt:lpstr>InfoDev Deliverables – Part 1: Categories</vt:lpstr>
      <vt:lpstr>InfoDev Deliverables – Part 2: User doc</vt:lpstr>
      <vt:lpstr>InfoDev Deliverables – Part 3: Content authoring</vt:lpstr>
      <vt:lpstr>InfoDev Deliverables – Part 4: Delivery to customers</vt:lpstr>
      <vt:lpstr>InfoDev Deliverables – Part 5: Documentation Packages (Doc Packs)</vt:lpstr>
      <vt:lpstr>InfoDev Deliverables – Part 6:        Who contributes to doc deliverables?</vt:lpstr>
      <vt:lpstr>InfoDev building blocks – Part 1</vt:lpstr>
      <vt:lpstr>InfoDev building blocks – Part 2: Topic-based writing</vt:lpstr>
      <vt:lpstr>InfoDev building blocks – Part 3: Chapter-based writing</vt:lpstr>
      <vt:lpstr>InfoDev building blocks – Part 4: Chapter-based writing: example 1</vt:lpstr>
      <vt:lpstr>InfoDev building blocks – Part 5: Chapter-based writing: example 2</vt:lpstr>
      <vt:lpstr>InfoDev building blocks – Part 6: Chapter-based writing: Unique?</vt:lpstr>
      <vt:lpstr>Software development process</vt:lpstr>
      <vt:lpstr>PLC</vt:lpstr>
      <vt:lpstr>Software Development Process - Beginning to End</vt:lpstr>
      <vt:lpstr>(Brad’s) InfoDev Project Process - Beginning to End</vt:lpstr>
      <vt:lpstr>InfoDev Project Process - Planning</vt:lpstr>
      <vt:lpstr>InfoDev Project Process - Alpha</vt:lpstr>
      <vt:lpstr>InfoDev Project Process - Beta</vt:lpstr>
      <vt:lpstr>InfoDev Project Process – RC (Release Candidate)</vt:lpstr>
      <vt:lpstr>InfoDev Project Process – L10N Handoff</vt:lpstr>
      <vt:lpstr>InfoDev Project Process – RTM</vt:lpstr>
      <vt:lpstr>InfoDev Project Process – Delivery</vt:lpstr>
      <vt:lpstr>InfoDev Project Process List – Planning phase</vt:lpstr>
      <vt:lpstr>InfoDev Project Process List –     Alpha phase</vt:lpstr>
      <vt:lpstr>InfoDev Project Process List –         RC phase</vt:lpstr>
      <vt:lpstr>InfoDev Project Process List –         L10N phase</vt:lpstr>
      <vt:lpstr>InfoDev Project Process List –         RTM phase</vt:lpstr>
      <vt:lpstr>InfoDev Project Process List –         Delivery phase</vt:lpstr>
      <vt:lpstr>Agile development</vt:lpstr>
      <vt:lpstr>Agile development and InfoDev</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Title Slide Standard Template</dc:title>
  <dc:creator/>
  <cp:lastModifiedBy>craig walker</cp:lastModifiedBy>
  <cp:revision>197</cp:revision>
  <dcterms:created xsi:type="dcterms:W3CDTF">2006-12-21T01:47:36Z</dcterms:created>
  <dcterms:modified xsi:type="dcterms:W3CDTF">2010-05-20T20:04:39Z</dcterms:modified>
</cp:coreProperties>
</file>